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sldIdLst>
    <p:sldId id="256" r:id="rId2"/>
    <p:sldId id="274" r:id="rId3"/>
    <p:sldId id="257" r:id="rId4"/>
    <p:sldId id="265" r:id="rId5"/>
    <p:sldId id="277" r:id="rId6"/>
    <p:sldId id="266" r:id="rId7"/>
    <p:sldId id="268" r:id="rId8"/>
    <p:sldId id="269" r:id="rId9"/>
    <p:sldId id="267" r:id="rId10"/>
    <p:sldId id="270" r:id="rId11"/>
    <p:sldId id="271" r:id="rId12"/>
    <p:sldId id="280" r:id="rId13"/>
    <p:sldId id="278" r:id="rId14"/>
    <p:sldId id="260" r:id="rId15"/>
    <p:sldId id="279" r:id="rId16"/>
    <p:sldId id="276" r:id="rId17"/>
  </p:sldIdLst>
  <p:sldSz cx="18288000" cy="10287000"/>
  <p:notesSz cx="6858000" cy="9144000"/>
  <p:embeddedFontLst>
    <p:embeddedFont>
      <p:font typeface="Poppins" panose="00000500000000000000" pitchFamily="2" charset="-18"/>
      <p:regular r:id="rId19"/>
      <p:bold r:id="rId20"/>
    </p:embeddedFont>
    <p:embeddedFont>
      <p:font typeface="Poppins Bold" panose="00000800000000000000" charset="-18"/>
      <p:regular r:id="rId21"/>
    </p:embeddedFont>
    <p:embeddedFont>
      <p:font typeface="Poppins Medium" panose="00000600000000000000" pitchFamily="2" charset="-18"/>
      <p:regular r:id="rId22"/>
      <p: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60" y="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C124E-0C6C-484E-A7F6-F8B8BFD3C1CC}" type="doc">
      <dgm:prSet loTypeId="urn:microsoft.com/office/officeart/2005/8/layout/target3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A8F2500-A955-430F-90B1-F50D2ADA8D27}">
      <dgm:prSet/>
      <dgm:spPr/>
      <dgm:t>
        <a:bodyPr/>
        <a:lstStyle/>
        <a:p>
          <a:r>
            <a:rPr lang="cs-CZ" dirty="0"/>
            <a:t>Klient/ Rodina/Opatrovník</a:t>
          </a:r>
        </a:p>
      </dgm:t>
    </dgm:pt>
    <dgm:pt modelId="{858DA701-6E67-4095-B298-C6004BADC50B}" type="parTrans" cxnId="{48BEB710-6A17-4449-84B8-FD737E7A62EB}">
      <dgm:prSet/>
      <dgm:spPr/>
      <dgm:t>
        <a:bodyPr/>
        <a:lstStyle/>
        <a:p>
          <a:endParaRPr lang="cs-CZ"/>
        </a:p>
      </dgm:t>
    </dgm:pt>
    <dgm:pt modelId="{2D39191E-20AE-4B81-B860-31CCCF91BA37}" type="sibTrans" cxnId="{48BEB710-6A17-4449-84B8-FD737E7A62EB}">
      <dgm:prSet/>
      <dgm:spPr/>
      <dgm:t>
        <a:bodyPr/>
        <a:lstStyle/>
        <a:p>
          <a:endParaRPr lang="cs-CZ"/>
        </a:p>
      </dgm:t>
    </dgm:pt>
    <dgm:pt modelId="{39A3808A-E124-401F-B1CB-253DA9E57181}">
      <dgm:prSet/>
      <dgm:spPr/>
      <dgm:t>
        <a:bodyPr/>
        <a:lstStyle/>
        <a:p>
          <a:r>
            <a:rPr lang="cs-CZ" dirty="0"/>
            <a:t>Inspektor</a:t>
          </a:r>
        </a:p>
      </dgm:t>
    </dgm:pt>
    <dgm:pt modelId="{7E25A9A4-ED4F-4DB5-8206-29F7776FBC39}" type="parTrans" cxnId="{9C43ED9D-9EB2-45AA-8163-03E31DE06359}">
      <dgm:prSet/>
      <dgm:spPr/>
      <dgm:t>
        <a:bodyPr/>
        <a:lstStyle/>
        <a:p>
          <a:endParaRPr lang="cs-CZ"/>
        </a:p>
      </dgm:t>
    </dgm:pt>
    <dgm:pt modelId="{2761D3D5-A4EF-41A7-84C1-98215EE12C82}" type="sibTrans" cxnId="{9C43ED9D-9EB2-45AA-8163-03E31DE06359}">
      <dgm:prSet/>
      <dgm:spPr/>
      <dgm:t>
        <a:bodyPr/>
        <a:lstStyle/>
        <a:p>
          <a:endParaRPr lang="cs-CZ"/>
        </a:p>
      </dgm:t>
    </dgm:pt>
    <dgm:pt modelId="{43B69B53-384E-4DBA-AE39-E104A96A0D97}">
      <dgm:prSet/>
      <dgm:spPr/>
      <dgm:t>
        <a:bodyPr/>
        <a:lstStyle/>
        <a:p>
          <a:r>
            <a:rPr lang="cs-CZ" dirty="0"/>
            <a:t>Instituce veřejné správy</a:t>
          </a:r>
        </a:p>
      </dgm:t>
    </dgm:pt>
    <dgm:pt modelId="{12C696F1-B33E-4C89-9A95-7FE08EB550CA}" type="sibTrans" cxnId="{11A7EE74-F64C-4030-A159-1AACC373AB93}">
      <dgm:prSet/>
      <dgm:spPr/>
      <dgm:t>
        <a:bodyPr/>
        <a:lstStyle/>
        <a:p>
          <a:endParaRPr lang="cs-CZ"/>
        </a:p>
      </dgm:t>
    </dgm:pt>
    <dgm:pt modelId="{F05F7CA5-91D1-4B29-B9CB-3EA147D24337}" type="parTrans" cxnId="{11A7EE74-F64C-4030-A159-1AACC373AB93}">
      <dgm:prSet/>
      <dgm:spPr/>
      <dgm:t>
        <a:bodyPr/>
        <a:lstStyle/>
        <a:p>
          <a:endParaRPr lang="cs-CZ"/>
        </a:p>
      </dgm:t>
    </dgm:pt>
    <dgm:pt modelId="{5E6E9882-9576-409F-9F21-9DD03F9DCAAD}">
      <dgm:prSet/>
      <dgm:spPr/>
      <dgm:t>
        <a:bodyPr/>
        <a:lstStyle/>
        <a:p>
          <a:r>
            <a:rPr lang="cs-CZ" dirty="0"/>
            <a:t>Poskytovatel sociální služby jako ORGANIZACE X PEČUJÍCÍ</a:t>
          </a:r>
        </a:p>
      </dgm:t>
    </dgm:pt>
    <dgm:pt modelId="{DA5ECE5C-830B-4B25-A1A1-8971C2166531}" type="parTrans" cxnId="{A92606EF-AECB-4BC0-B608-A0A4DD17257F}">
      <dgm:prSet/>
      <dgm:spPr/>
      <dgm:t>
        <a:bodyPr/>
        <a:lstStyle/>
        <a:p>
          <a:endParaRPr lang="cs-CZ"/>
        </a:p>
      </dgm:t>
    </dgm:pt>
    <dgm:pt modelId="{9211EBB8-81AB-4C9A-A537-E4A2E306C7BA}" type="sibTrans" cxnId="{A92606EF-AECB-4BC0-B608-A0A4DD17257F}">
      <dgm:prSet/>
      <dgm:spPr/>
      <dgm:t>
        <a:bodyPr/>
        <a:lstStyle/>
        <a:p>
          <a:endParaRPr lang="cs-CZ"/>
        </a:p>
      </dgm:t>
    </dgm:pt>
    <dgm:pt modelId="{AEFDF76E-E16B-40C4-A06D-40D236F961D6}">
      <dgm:prSet/>
      <dgm:spPr/>
      <dgm:t>
        <a:bodyPr/>
        <a:lstStyle/>
        <a:p>
          <a:r>
            <a:rPr lang="cs-CZ" dirty="0"/>
            <a:t>Zřizovatel</a:t>
          </a:r>
        </a:p>
      </dgm:t>
    </dgm:pt>
    <dgm:pt modelId="{BA3A1198-3507-45E3-A01A-D1A1D91A07F9}" type="parTrans" cxnId="{BB6C87FC-6109-4796-9727-7566CAC7C52D}">
      <dgm:prSet/>
      <dgm:spPr/>
      <dgm:t>
        <a:bodyPr/>
        <a:lstStyle/>
        <a:p>
          <a:endParaRPr lang="cs-CZ"/>
        </a:p>
      </dgm:t>
    </dgm:pt>
    <dgm:pt modelId="{1F321ED3-953B-4DD9-8E30-0898D37F25B9}" type="sibTrans" cxnId="{BB6C87FC-6109-4796-9727-7566CAC7C52D}">
      <dgm:prSet/>
      <dgm:spPr/>
      <dgm:t>
        <a:bodyPr/>
        <a:lstStyle/>
        <a:p>
          <a:endParaRPr lang="cs-CZ"/>
        </a:p>
      </dgm:t>
    </dgm:pt>
    <dgm:pt modelId="{76D323B8-F8F3-435F-A57C-241C8E227DAF}" type="pres">
      <dgm:prSet presAssocID="{5A8C124E-0C6C-484E-A7F6-F8B8BFD3C1C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8996DA5-AA91-4633-85F0-F991D7893768}" type="pres">
      <dgm:prSet presAssocID="{BA8F2500-A955-430F-90B1-F50D2ADA8D27}" presName="circle1" presStyleLbl="node1" presStyleIdx="0" presStyleCnt="5"/>
      <dgm:spPr/>
    </dgm:pt>
    <dgm:pt modelId="{1D566A87-FA3E-4CAA-8CDD-AB8B0B3B4414}" type="pres">
      <dgm:prSet presAssocID="{BA8F2500-A955-430F-90B1-F50D2ADA8D27}" presName="space" presStyleCnt="0"/>
      <dgm:spPr/>
    </dgm:pt>
    <dgm:pt modelId="{74897DB6-52DD-456A-8CB4-7B4322084F7D}" type="pres">
      <dgm:prSet presAssocID="{BA8F2500-A955-430F-90B1-F50D2ADA8D27}" presName="rect1" presStyleLbl="alignAcc1" presStyleIdx="0" presStyleCnt="5"/>
      <dgm:spPr/>
    </dgm:pt>
    <dgm:pt modelId="{1F4793E4-323A-4310-AC1D-E15FC38E4F30}" type="pres">
      <dgm:prSet presAssocID="{5E6E9882-9576-409F-9F21-9DD03F9DCAAD}" presName="vertSpace2" presStyleLbl="node1" presStyleIdx="0" presStyleCnt="5"/>
      <dgm:spPr/>
    </dgm:pt>
    <dgm:pt modelId="{DE79557B-0060-4B69-82ED-253F0B49EEB5}" type="pres">
      <dgm:prSet presAssocID="{5E6E9882-9576-409F-9F21-9DD03F9DCAAD}" presName="circle2" presStyleLbl="node1" presStyleIdx="1" presStyleCnt="5"/>
      <dgm:spPr/>
    </dgm:pt>
    <dgm:pt modelId="{C057DE12-D4FC-4BE8-A249-05D2226C0EC2}" type="pres">
      <dgm:prSet presAssocID="{5E6E9882-9576-409F-9F21-9DD03F9DCAAD}" presName="rect2" presStyleLbl="alignAcc1" presStyleIdx="1" presStyleCnt="5"/>
      <dgm:spPr/>
    </dgm:pt>
    <dgm:pt modelId="{CDF8F029-3EC0-4433-A24D-16627B50D40C}" type="pres">
      <dgm:prSet presAssocID="{AEFDF76E-E16B-40C4-A06D-40D236F961D6}" presName="vertSpace3" presStyleLbl="node1" presStyleIdx="1" presStyleCnt="5"/>
      <dgm:spPr/>
    </dgm:pt>
    <dgm:pt modelId="{93ECA767-B606-4399-B0F0-D588E85D68C8}" type="pres">
      <dgm:prSet presAssocID="{AEFDF76E-E16B-40C4-A06D-40D236F961D6}" presName="circle3" presStyleLbl="node1" presStyleIdx="2" presStyleCnt="5"/>
      <dgm:spPr/>
    </dgm:pt>
    <dgm:pt modelId="{FFCEAD19-9B2E-4169-962E-391372D3C543}" type="pres">
      <dgm:prSet presAssocID="{AEFDF76E-E16B-40C4-A06D-40D236F961D6}" presName="rect3" presStyleLbl="alignAcc1" presStyleIdx="2" presStyleCnt="5"/>
      <dgm:spPr/>
    </dgm:pt>
    <dgm:pt modelId="{CEBA9F58-FD76-4563-A9C2-2E4EFB95A957}" type="pres">
      <dgm:prSet presAssocID="{39A3808A-E124-401F-B1CB-253DA9E57181}" presName="vertSpace4" presStyleLbl="node1" presStyleIdx="2" presStyleCnt="5"/>
      <dgm:spPr/>
    </dgm:pt>
    <dgm:pt modelId="{89C00516-2119-4854-9AA7-F4D667980CFB}" type="pres">
      <dgm:prSet presAssocID="{39A3808A-E124-401F-B1CB-253DA9E57181}" presName="circle4" presStyleLbl="node1" presStyleIdx="3" presStyleCnt="5"/>
      <dgm:spPr/>
    </dgm:pt>
    <dgm:pt modelId="{1A8426E0-6C7C-461C-A631-8A9C829D4245}" type="pres">
      <dgm:prSet presAssocID="{39A3808A-E124-401F-B1CB-253DA9E57181}" presName="rect4" presStyleLbl="alignAcc1" presStyleIdx="3" presStyleCnt="5"/>
      <dgm:spPr/>
    </dgm:pt>
    <dgm:pt modelId="{525EB10A-3C03-4D23-AFFF-AD9C884688FD}" type="pres">
      <dgm:prSet presAssocID="{43B69B53-384E-4DBA-AE39-E104A96A0D97}" presName="vertSpace5" presStyleLbl="node1" presStyleIdx="3" presStyleCnt="5"/>
      <dgm:spPr/>
    </dgm:pt>
    <dgm:pt modelId="{51CDEEF6-1099-46D7-9D7C-27B33EF8EEB6}" type="pres">
      <dgm:prSet presAssocID="{43B69B53-384E-4DBA-AE39-E104A96A0D97}" presName="circle5" presStyleLbl="node1" presStyleIdx="4" presStyleCnt="5"/>
      <dgm:spPr/>
    </dgm:pt>
    <dgm:pt modelId="{B5C76E34-7748-4A9C-BAF4-9B7552763AE5}" type="pres">
      <dgm:prSet presAssocID="{43B69B53-384E-4DBA-AE39-E104A96A0D97}" presName="rect5" presStyleLbl="alignAcc1" presStyleIdx="4" presStyleCnt="5"/>
      <dgm:spPr/>
    </dgm:pt>
    <dgm:pt modelId="{F67EA652-B04C-4C11-A128-CE07391BE169}" type="pres">
      <dgm:prSet presAssocID="{BA8F2500-A955-430F-90B1-F50D2ADA8D27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1A1705EF-0A9B-4299-879E-7EC6B469CD83}" type="pres">
      <dgm:prSet presAssocID="{5E6E9882-9576-409F-9F21-9DD03F9DCAAD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2FB64B04-E80D-4BB0-9D16-463B164BFA94}" type="pres">
      <dgm:prSet presAssocID="{AEFDF76E-E16B-40C4-A06D-40D236F961D6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10ED3930-EC63-4592-9DE7-D2E6C2F09DDA}" type="pres">
      <dgm:prSet presAssocID="{39A3808A-E124-401F-B1CB-253DA9E57181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7B9313E3-4CFC-46E1-8773-A529B4FA8A0B}" type="pres">
      <dgm:prSet presAssocID="{43B69B53-384E-4DBA-AE39-E104A96A0D97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48BEB710-6A17-4449-84B8-FD737E7A62EB}" srcId="{5A8C124E-0C6C-484E-A7F6-F8B8BFD3C1CC}" destId="{BA8F2500-A955-430F-90B1-F50D2ADA8D27}" srcOrd="0" destOrd="0" parTransId="{858DA701-6E67-4095-B298-C6004BADC50B}" sibTransId="{2D39191E-20AE-4B81-B860-31CCCF91BA37}"/>
    <dgm:cxn modelId="{0DCD163A-45C4-4194-A6D5-44318FC61C62}" type="presOf" srcId="{39A3808A-E124-401F-B1CB-253DA9E57181}" destId="{10ED3930-EC63-4592-9DE7-D2E6C2F09DDA}" srcOrd="1" destOrd="0" presId="urn:microsoft.com/office/officeart/2005/8/layout/target3"/>
    <dgm:cxn modelId="{2517FC3C-6BC3-476C-A6CD-ED79A0CD27D5}" type="presOf" srcId="{5A8C124E-0C6C-484E-A7F6-F8B8BFD3C1CC}" destId="{76D323B8-F8F3-435F-A57C-241C8E227DAF}" srcOrd="0" destOrd="0" presId="urn:microsoft.com/office/officeart/2005/8/layout/target3"/>
    <dgm:cxn modelId="{F5902867-D9C7-41B1-AF26-27BEC2856673}" type="presOf" srcId="{43B69B53-384E-4DBA-AE39-E104A96A0D97}" destId="{7B9313E3-4CFC-46E1-8773-A529B4FA8A0B}" srcOrd="1" destOrd="0" presId="urn:microsoft.com/office/officeart/2005/8/layout/target3"/>
    <dgm:cxn modelId="{11A7EE74-F64C-4030-A159-1AACC373AB93}" srcId="{5A8C124E-0C6C-484E-A7F6-F8B8BFD3C1CC}" destId="{43B69B53-384E-4DBA-AE39-E104A96A0D97}" srcOrd="4" destOrd="0" parTransId="{F05F7CA5-91D1-4B29-B9CB-3EA147D24337}" sibTransId="{12C696F1-B33E-4C89-9A95-7FE08EB550CA}"/>
    <dgm:cxn modelId="{5E3C7F7B-B0C0-4AF8-9C6D-F116D626A0A9}" type="presOf" srcId="{BA8F2500-A955-430F-90B1-F50D2ADA8D27}" destId="{74897DB6-52DD-456A-8CB4-7B4322084F7D}" srcOrd="0" destOrd="0" presId="urn:microsoft.com/office/officeart/2005/8/layout/target3"/>
    <dgm:cxn modelId="{B14CCB84-0FEC-4BF7-99BA-A30FCDC4330A}" type="presOf" srcId="{43B69B53-384E-4DBA-AE39-E104A96A0D97}" destId="{B5C76E34-7748-4A9C-BAF4-9B7552763AE5}" srcOrd="0" destOrd="0" presId="urn:microsoft.com/office/officeart/2005/8/layout/target3"/>
    <dgm:cxn modelId="{67080C8D-7522-4E8D-A7D2-D53B2CBF7417}" type="presOf" srcId="{BA8F2500-A955-430F-90B1-F50D2ADA8D27}" destId="{F67EA652-B04C-4C11-A128-CE07391BE169}" srcOrd="1" destOrd="0" presId="urn:microsoft.com/office/officeart/2005/8/layout/target3"/>
    <dgm:cxn modelId="{9C43ED9D-9EB2-45AA-8163-03E31DE06359}" srcId="{5A8C124E-0C6C-484E-A7F6-F8B8BFD3C1CC}" destId="{39A3808A-E124-401F-B1CB-253DA9E57181}" srcOrd="3" destOrd="0" parTransId="{7E25A9A4-ED4F-4DB5-8206-29F7776FBC39}" sibTransId="{2761D3D5-A4EF-41A7-84C1-98215EE12C82}"/>
    <dgm:cxn modelId="{ADBC76A7-B400-426D-A720-40FDA7C5C0AE}" type="presOf" srcId="{5E6E9882-9576-409F-9F21-9DD03F9DCAAD}" destId="{C057DE12-D4FC-4BE8-A249-05D2226C0EC2}" srcOrd="0" destOrd="0" presId="urn:microsoft.com/office/officeart/2005/8/layout/target3"/>
    <dgm:cxn modelId="{AEEC8CE4-2466-46C4-BAFD-172F092B78DD}" type="presOf" srcId="{AEFDF76E-E16B-40C4-A06D-40D236F961D6}" destId="{2FB64B04-E80D-4BB0-9D16-463B164BFA94}" srcOrd="1" destOrd="0" presId="urn:microsoft.com/office/officeart/2005/8/layout/target3"/>
    <dgm:cxn modelId="{A92606EF-AECB-4BC0-B608-A0A4DD17257F}" srcId="{5A8C124E-0C6C-484E-A7F6-F8B8BFD3C1CC}" destId="{5E6E9882-9576-409F-9F21-9DD03F9DCAAD}" srcOrd="1" destOrd="0" parTransId="{DA5ECE5C-830B-4B25-A1A1-8971C2166531}" sibTransId="{9211EBB8-81AB-4C9A-A537-E4A2E306C7BA}"/>
    <dgm:cxn modelId="{C839C8F4-2A99-429E-B77A-B83B70AE4027}" type="presOf" srcId="{39A3808A-E124-401F-B1CB-253DA9E57181}" destId="{1A8426E0-6C7C-461C-A631-8A9C829D4245}" srcOrd="0" destOrd="0" presId="urn:microsoft.com/office/officeart/2005/8/layout/target3"/>
    <dgm:cxn modelId="{77BA65FA-BB7C-44E6-A80A-3B13DA8E21A0}" type="presOf" srcId="{5E6E9882-9576-409F-9F21-9DD03F9DCAAD}" destId="{1A1705EF-0A9B-4299-879E-7EC6B469CD83}" srcOrd="1" destOrd="0" presId="urn:microsoft.com/office/officeart/2005/8/layout/target3"/>
    <dgm:cxn modelId="{BB6C87FC-6109-4796-9727-7566CAC7C52D}" srcId="{5A8C124E-0C6C-484E-A7F6-F8B8BFD3C1CC}" destId="{AEFDF76E-E16B-40C4-A06D-40D236F961D6}" srcOrd="2" destOrd="0" parTransId="{BA3A1198-3507-45E3-A01A-D1A1D91A07F9}" sibTransId="{1F321ED3-953B-4DD9-8E30-0898D37F25B9}"/>
    <dgm:cxn modelId="{103997FF-DBFD-443D-9826-61DC48DDB73D}" type="presOf" srcId="{AEFDF76E-E16B-40C4-A06D-40D236F961D6}" destId="{FFCEAD19-9B2E-4169-962E-391372D3C543}" srcOrd="0" destOrd="0" presId="urn:microsoft.com/office/officeart/2005/8/layout/target3"/>
    <dgm:cxn modelId="{B9F6081A-E24A-4F14-9253-A4A7176F4B66}" type="presParOf" srcId="{76D323B8-F8F3-435F-A57C-241C8E227DAF}" destId="{08996DA5-AA91-4633-85F0-F991D7893768}" srcOrd="0" destOrd="0" presId="urn:microsoft.com/office/officeart/2005/8/layout/target3"/>
    <dgm:cxn modelId="{1CE0A2FF-65D2-4235-BB67-48AA2CCA2E6F}" type="presParOf" srcId="{76D323B8-F8F3-435F-A57C-241C8E227DAF}" destId="{1D566A87-FA3E-4CAA-8CDD-AB8B0B3B4414}" srcOrd="1" destOrd="0" presId="urn:microsoft.com/office/officeart/2005/8/layout/target3"/>
    <dgm:cxn modelId="{199A2BA8-3F49-4E62-86B5-9CA0553EBBF7}" type="presParOf" srcId="{76D323B8-F8F3-435F-A57C-241C8E227DAF}" destId="{74897DB6-52DD-456A-8CB4-7B4322084F7D}" srcOrd="2" destOrd="0" presId="urn:microsoft.com/office/officeart/2005/8/layout/target3"/>
    <dgm:cxn modelId="{EA537A08-D317-43EA-8887-A4FBBC63A085}" type="presParOf" srcId="{76D323B8-F8F3-435F-A57C-241C8E227DAF}" destId="{1F4793E4-323A-4310-AC1D-E15FC38E4F30}" srcOrd="3" destOrd="0" presId="urn:microsoft.com/office/officeart/2005/8/layout/target3"/>
    <dgm:cxn modelId="{1F188243-2C2B-4A45-A855-404682E0406F}" type="presParOf" srcId="{76D323B8-F8F3-435F-A57C-241C8E227DAF}" destId="{DE79557B-0060-4B69-82ED-253F0B49EEB5}" srcOrd="4" destOrd="0" presId="urn:microsoft.com/office/officeart/2005/8/layout/target3"/>
    <dgm:cxn modelId="{CE52BE7D-2F5B-4A14-B489-004DBFC58AB5}" type="presParOf" srcId="{76D323B8-F8F3-435F-A57C-241C8E227DAF}" destId="{C057DE12-D4FC-4BE8-A249-05D2226C0EC2}" srcOrd="5" destOrd="0" presId="urn:microsoft.com/office/officeart/2005/8/layout/target3"/>
    <dgm:cxn modelId="{131C9C32-9819-48DC-9864-3FE95FAE417D}" type="presParOf" srcId="{76D323B8-F8F3-435F-A57C-241C8E227DAF}" destId="{CDF8F029-3EC0-4433-A24D-16627B50D40C}" srcOrd="6" destOrd="0" presId="urn:microsoft.com/office/officeart/2005/8/layout/target3"/>
    <dgm:cxn modelId="{BAAFA623-5494-4101-A439-EA093A6B028E}" type="presParOf" srcId="{76D323B8-F8F3-435F-A57C-241C8E227DAF}" destId="{93ECA767-B606-4399-B0F0-D588E85D68C8}" srcOrd="7" destOrd="0" presId="urn:microsoft.com/office/officeart/2005/8/layout/target3"/>
    <dgm:cxn modelId="{8C5258E2-E48C-49A4-8B7D-FA549800BCD6}" type="presParOf" srcId="{76D323B8-F8F3-435F-A57C-241C8E227DAF}" destId="{FFCEAD19-9B2E-4169-962E-391372D3C543}" srcOrd="8" destOrd="0" presId="urn:microsoft.com/office/officeart/2005/8/layout/target3"/>
    <dgm:cxn modelId="{B6251998-7125-4EE0-B6E6-03014513CF48}" type="presParOf" srcId="{76D323B8-F8F3-435F-A57C-241C8E227DAF}" destId="{CEBA9F58-FD76-4563-A9C2-2E4EFB95A957}" srcOrd="9" destOrd="0" presId="urn:microsoft.com/office/officeart/2005/8/layout/target3"/>
    <dgm:cxn modelId="{3B67C33E-8691-4236-A932-4717965F531C}" type="presParOf" srcId="{76D323B8-F8F3-435F-A57C-241C8E227DAF}" destId="{89C00516-2119-4854-9AA7-F4D667980CFB}" srcOrd="10" destOrd="0" presId="urn:microsoft.com/office/officeart/2005/8/layout/target3"/>
    <dgm:cxn modelId="{02BE03A0-E746-4AB0-A94A-C49B3B0D8BDF}" type="presParOf" srcId="{76D323B8-F8F3-435F-A57C-241C8E227DAF}" destId="{1A8426E0-6C7C-461C-A631-8A9C829D4245}" srcOrd="11" destOrd="0" presId="urn:microsoft.com/office/officeart/2005/8/layout/target3"/>
    <dgm:cxn modelId="{2986BF30-8421-4C02-8949-47A36FC29EA9}" type="presParOf" srcId="{76D323B8-F8F3-435F-A57C-241C8E227DAF}" destId="{525EB10A-3C03-4D23-AFFF-AD9C884688FD}" srcOrd="12" destOrd="0" presId="urn:microsoft.com/office/officeart/2005/8/layout/target3"/>
    <dgm:cxn modelId="{22BE527D-EB3E-4ACC-ABE3-ECDFF18E849F}" type="presParOf" srcId="{76D323B8-F8F3-435F-A57C-241C8E227DAF}" destId="{51CDEEF6-1099-46D7-9D7C-27B33EF8EEB6}" srcOrd="13" destOrd="0" presId="urn:microsoft.com/office/officeart/2005/8/layout/target3"/>
    <dgm:cxn modelId="{B68BA4F3-B410-4CE9-BFC2-24FD4A3FC8BD}" type="presParOf" srcId="{76D323B8-F8F3-435F-A57C-241C8E227DAF}" destId="{B5C76E34-7748-4A9C-BAF4-9B7552763AE5}" srcOrd="14" destOrd="0" presId="urn:microsoft.com/office/officeart/2005/8/layout/target3"/>
    <dgm:cxn modelId="{EF2A5056-9B0C-4E4E-B9E9-7CBE658F17BC}" type="presParOf" srcId="{76D323B8-F8F3-435F-A57C-241C8E227DAF}" destId="{F67EA652-B04C-4C11-A128-CE07391BE169}" srcOrd="15" destOrd="0" presId="urn:microsoft.com/office/officeart/2005/8/layout/target3"/>
    <dgm:cxn modelId="{78EA91AD-220F-4738-A766-9D41C580D13D}" type="presParOf" srcId="{76D323B8-F8F3-435F-A57C-241C8E227DAF}" destId="{1A1705EF-0A9B-4299-879E-7EC6B469CD83}" srcOrd="16" destOrd="0" presId="urn:microsoft.com/office/officeart/2005/8/layout/target3"/>
    <dgm:cxn modelId="{7D4B0847-0D74-4DC0-9F1A-01C24668033C}" type="presParOf" srcId="{76D323B8-F8F3-435F-A57C-241C8E227DAF}" destId="{2FB64B04-E80D-4BB0-9D16-463B164BFA94}" srcOrd="17" destOrd="0" presId="urn:microsoft.com/office/officeart/2005/8/layout/target3"/>
    <dgm:cxn modelId="{FADF6B7C-9C1C-496E-A745-F3922323FF03}" type="presParOf" srcId="{76D323B8-F8F3-435F-A57C-241C8E227DAF}" destId="{10ED3930-EC63-4592-9DE7-D2E6C2F09DDA}" srcOrd="18" destOrd="0" presId="urn:microsoft.com/office/officeart/2005/8/layout/target3"/>
    <dgm:cxn modelId="{F4FC839C-989F-4B33-9C3F-93B8A0067681}" type="presParOf" srcId="{76D323B8-F8F3-435F-A57C-241C8E227DAF}" destId="{7B9313E3-4CFC-46E1-8773-A529B4FA8A0B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81D36E-A82D-4B78-B6C4-B78636623B8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A9CEDF4-E9EE-4F51-8B36-8B010EF90991}">
      <dgm:prSet/>
      <dgm:spPr/>
      <dgm:t>
        <a:bodyPr/>
        <a:lstStyle/>
        <a:p>
          <a:r>
            <a:rPr lang="cs-CZ" b="1" dirty="0">
              <a:latin typeface="Poppins" panose="00000500000000000000" pitchFamily="2" charset="-18"/>
              <a:cs typeface="Poppins" panose="00000500000000000000" pitchFamily="2" charset="-18"/>
            </a:rPr>
            <a:t>Hon na chyby</a:t>
          </a:r>
          <a:endParaRPr lang="cs-CZ" dirty="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18BDE1E8-933D-4EF9-98BA-2E7086A12CB2}" type="parTrans" cxnId="{9B440A29-54B4-4EC3-A974-B4B4F3A8D6CC}">
      <dgm:prSet/>
      <dgm:spPr/>
      <dgm:t>
        <a:bodyPr/>
        <a:lstStyle/>
        <a:p>
          <a:endParaRPr lang="cs-CZ"/>
        </a:p>
      </dgm:t>
    </dgm:pt>
    <dgm:pt modelId="{8A37E900-BD84-42CF-A0F4-6382A874467C}" type="sibTrans" cxnId="{9B440A29-54B4-4EC3-A974-B4B4F3A8D6CC}">
      <dgm:prSet/>
      <dgm:spPr/>
      <dgm:t>
        <a:bodyPr/>
        <a:lstStyle/>
        <a:p>
          <a:endParaRPr lang="cs-CZ"/>
        </a:p>
      </dgm:t>
    </dgm:pt>
    <dgm:pt modelId="{81115A30-F371-43AE-A0FF-5C2FB142C6BD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Stres</a:t>
          </a:r>
        </a:p>
      </dgm:t>
    </dgm:pt>
    <dgm:pt modelId="{99C09DF1-D034-489D-BDA8-501F07398DF2}" type="parTrans" cxnId="{7A495CE8-8BAB-4A54-ABB9-3D48A9804D9C}">
      <dgm:prSet/>
      <dgm:spPr/>
      <dgm:t>
        <a:bodyPr/>
        <a:lstStyle/>
        <a:p>
          <a:endParaRPr lang="cs-CZ"/>
        </a:p>
      </dgm:t>
    </dgm:pt>
    <dgm:pt modelId="{1AA99EED-8D13-4398-8B7E-3D48D60B414E}" type="sibTrans" cxnId="{7A495CE8-8BAB-4A54-ABB9-3D48A9804D9C}">
      <dgm:prSet/>
      <dgm:spPr/>
      <dgm:t>
        <a:bodyPr/>
        <a:lstStyle/>
        <a:p>
          <a:endParaRPr lang="cs-CZ"/>
        </a:p>
      </dgm:t>
    </dgm:pt>
    <dgm:pt modelId="{64275455-D7DD-4A8E-A7FD-3372C1180EB3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Stížnost – co jsme udělali špatně?</a:t>
          </a:r>
        </a:p>
      </dgm:t>
    </dgm:pt>
    <dgm:pt modelId="{379CB79A-3606-420A-885A-E98D3D572B02}" type="parTrans" cxnId="{69D2E09F-18C8-430B-9493-239BD1DF857B}">
      <dgm:prSet/>
      <dgm:spPr/>
      <dgm:t>
        <a:bodyPr/>
        <a:lstStyle/>
        <a:p>
          <a:endParaRPr lang="cs-CZ"/>
        </a:p>
      </dgm:t>
    </dgm:pt>
    <dgm:pt modelId="{DEE56995-B4A3-499A-8D05-400D0B00C358}" type="sibTrans" cxnId="{69D2E09F-18C8-430B-9493-239BD1DF857B}">
      <dgm:prSet/>
      <dgm:spPr/>
      <dgm:t>
        <a:bodyPr/>
        <a:lstStyle/>
        <a:p>
          <a:endParaRPr lang="cs-CZ"/>
        </a:p>
      </dgm:t>
    </dgm:pt>
    <dgm:pt modelId="{6ECD3045-5C8B-40E8-BBF0-358E438EC595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Nejistota z kvality nastavených postupů</a:t>
          </a:r>
        </a:p>
      </dgm:t>
    </dgm:pt>
    <dgm:pt modelId="{DEAC523B-0D6A-4475-B5EB-E3037679A3B0}" type="parTrans" cxnId="{39F61349-AB48-4C87-9897-D1C26293C5BA}">
      <dgm:prSet/>
      <dgm:spPr/>
      <dgm:t>
        <a:bodyPr/>
        <a:lstStyle/>
        <a:p>
          <a:endParaRPr lang="cs-CZ"/>
        </a:p>
      </dgm:t>
    </dgm:pt>
    <dgm:pt modelId="{B2B265AA-AA68-42D3-889A-A3C33E64E93F}" type="sibTrans" cxnId="{39F61349-AB48-4C87-9897-D1C26293C5BA}">
      <dgm:prSet/>
      <dgm:spPr/>
      <dgm:t>
        <a:bodyPr/>
        <a:lstStyle/>
        <a:p>
          <a:endParaRPr lang="cs-CZ"/>
        </a:p>
      </dgm:t>
    </dgm:pt>
    <dgm:pt modelId="{CCA6B342-AF44-4CA1-BA0E-FFB335D5D439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Obavy z represivních sankcí.</a:t>
          </a:r>
        </a:p>
      </dgm:t>
    </dgm:pt>
    <dgm:pt modelId="{48F9C4A3-8069-4EC2-BB82-751F9F68A530}" type="parTrans" cxnId="{EFB2977D-BB50-4D60-A337-2EEDDDEF401E}">
      <dgm:prSet/>
      <dgm:spPr/>
      <dgm:t>
        <a:bodyPr/>
        <a:lstStyle/>
        <a:p>
          <a:endParaRPr lang="cs-CZ"/>
        </a:p>
      </dgm:t>
    </dgm:pt>
    <dgm:pt modelId="{A9E3F812-8557-40E0-87D2-F03E2171C85C}" type="sibTrans" cxnId="{EFB2977D-BB50-4D60-A337-2EEDDDEF401E}">
      <dgm:prSet/>
      <dgm:spPr/>
      <dgm:t>
        <a:bodyPr/>
        <a:lstStyle/>
        <a:p>
          <a:endParaRPr lang="cs-CZ"/>
        </a:p>
      </dgm:t>
    </dgm:pt>
    <dgm:pt modelId="{658C6D7D-A008-4385-95A2-E1914F74288C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Haldy papíru</a:t>
          </a:r>
        </a:p>
      </dgm:t>
    </dgm:pt>
    <dgm:pt modelId="{F066B63B-8F41-4406-BFDD-F15E7EBA161E}" type="parTrans" cxnId="{F7301808-3DD9-442B-A3D7-51E2F26A496C}">
      <dgm:prSet/>
      <dgm:spPr/>
      <dgm:t>
        <a:bodyPr/>
        <a:lstStyle/>
        <a:p>
          <a:endParaRPr lang="cs-CZ"/>
        </a:p>
      </dgm:t>
    </dgm:pt>
    <dgm:pt modelId="{A364A74A-F10C-47E9-B586-F980AA42D741}" type="sibTrans" cxnId="{F7301808-3DD9-442B-A3D7-51E2F26A496C}">
      <dgm:prSet/>
      <dgm:spPr/>
      <dgm:t>
        <a:bodyPr/>
        <a:lstStyle/>
        <a:p>
          <a:endParaRPr lang="cs-CZ"/>
        </a:p>
      </dgm:t>
    </dgm:pt>
    <dgm:pt modelId="{BE0E7E17-6A96-4BB0-A6BD-A8ED0BE7E958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Ochrana práv.</a:t>
          </a:r>
        </a:p>
      </dgm:t>
    </dgm:pt>
    <dgm:pt modelId="{3B768261-0B0F-47CE-A950-7B91E24D81DC}" type="parTrans" cxnId="{F674D288-4643-4077-A959-6357CAF4A899}">
      <dgm:prSet/>
      <dgm:spPr/>
      <dgm:t>
        <a:bodyPr/>
        <a:lstStyle/>
        <a:p>
          <a:endParaRPr lang="cs-CZ"/>
        </a:p>
      </dgm:t>
    </dgm:pt>
    <dgm:pt modelId="{774F98E8-7543-441F-B159-2D76586CDA39}" type="sibTrans" cxnId="{F674D288-4643-4077-A959-6357CAF4A899}">
      <dgm:prSet/>
      <dgm:spPr/>
      <dgm:t>
        <a:bodyPr/>
        <a:lstStyle/>
        <a:p>
          <a:endParaRPr lang="cs-CZ"/>
        </a:p>
      </dgm:t>
    </dgm:pt>
    <dgm:pt modelId="{F1033A0B-0081-4756-9E5F-4484BE1AD69C}">
      <dgm:prSet/>
      <dgm:spPr/>
      <dgm:t>
        <a:bodyPr/>
        <a:lstStyle/>
        <a:p>
          <a:r>
            <a:rPr lang="cs-CZ">
              <a:latin typeface="Poppins" panose="00000500000000000000" pitchFamily="2" charset="-18"/>
              <a:cs typeface="Poppins" panose="00000500000000000000" pitchFamily="2" charset="-18"/>
            </a:rPr>
            <a:t>Podpora při řešení nejasností.</a:t>
          </a:r>
        </a:p>
      </dgm:t>
    </dgm:pt>
    <dgm:pt modelId="{F0C58F26-18E5-4ED9-8CEC-F8CA715D091B}" type="parTrans" cxnId="{4D00B808-BF82-4FAF-AC7E-01E6AE462B3E}">
      <dgm:prSet/>
      <dgm:spPr/>
      <dgm:t>
        <a:bodyPr/>
        <a:lstStyle/>
        <a:p>
          <a:endParaRPr lang="cs-CZ"/>
        </a:p>
      </dgm:t>
    </dgm:pt>
    <dgm:pt modelId="{90710577-3DB9-41E1-89D3-95D986D04F2D}" type="sibTrans" cxnId="{4D00B808-BF82-4FAF-AC7E-01E6AE462B3E}">
      <dgm:prSet/>
      <dgm:spPr/>
      <dgm:t>
        <a:bodyPr/>
        <a:lstStyle/>
        <a:p>
          <a:endParaRPr lang="cs-CZ"/>
        </a:p>
      </dgm:t>
    </dgm:pt>
    <dgm:pt modelId="{8D98018D-1C40-4A8F-8E6D-C7C66F3ECC9E}">
      <dgm:prSet/>
      <dgm:spPr/>
      <dgm:t>
        <a:bodyPr/>
        <a:lstStyle/>
        <a:p>
          <a:r>
            <a:rPr lang="cs-CZ">
              <a:latin typeface="Poppins" panose="00000500000000000000" pitchFamily="2" charset="-18"/>
              <a:cs typeface="Poppins" panose="00000500000000000000" pitchFamily="2" charset="-18"/>
            </a:rPr>
            <a:t>Narovnání chybného stavu</a:t>
          </a:r>
        </a:p>
      </dgm:t>
    </dgm:pt>
    <dgm:pt modelId="{93A1C5D4-26E5-4116-90C5-53CC257A6E87}" type="parTrans" cxnId="{1028D30F-3B23-4B52-B7ED-7A55C720506E}">
      <dgm:prSet/>
      <dgm:spPr/>
      <dgm:t>
        <a:bodyPr/>
        <a:lstStyle/>
        <a:p>
          <a:endParaRPr lang="cs-CZ"/>
        </a:p>
      </dgm:t>
    </dgm:pt>
    <dgm:pt modelId="{40945E3E-BCAA-4846-8062-8C43373FD916}" type="sibTrans" cxnId="{1028D30F-3B23-4B52-B7ED-7A55C720506E}">
      <dgm:prSet/>
      <dgm:spPr/>
      <dgm:t>
        <a:bodyPr/>
        <a:lstStyle/>
        <a:p>
          <a:endParaRPr lang="cs-CZ"/>
        </a:p>
      </dgm:t>
    </dgm:pt>
    <dgm:pt modelId="{64EFD31E-FD17-4937-8310-CBF40DA353B0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Zajištění bezpečí.</a:t>
          </a:r>
        </a:p>
      </dgm:t>
    </dgm:pt>
    <dgm:pt modelId="{F7086D62-842D-4320-9543-86A62DFF977F}" type="parTrans" cxnId="{B93C8E18-0618-404B-9B41-E0E0EBD20129}">
      <dgm:prSet/>
      <dgm:spPr/>
      <dgm:t>
        <a:bodyPr/>
        <a:lstStyle/>
        <a:p>
          <a:endParaRPr lang="cs-CZ"/>
        </a:p>
      </dgm:t>
    </dgm:pt>
    <dgm:pt modelId="{20E65C8C-18B7-42DE-881F-52808BB9443A}" type="sibTrans" cxnId="{B93C8E18-0618-404B-9B41-E0E0EBD20129}">
      <dgm:prSet/>
      <dgm:spPr/>
      <dgm:t>
        <a:bodyPr/>
        <a:lstStyle/>
        <a:p>
          <a:endParaRPr lang="cs-CZ"/>
        </a:p>
      </dgm:t>
    </dgm:pt>
    <dgm:pt modelId="{2904C862-9511-4599-B4FA-12E09437CE0E}">
      <dgm:prSet/>
      <dgm:spPr/>
      <dgm:t>
        <a:bodyPr/>
        <a:lstStyle/>
        <a:p>
          <a:r>
            <a:rPr lang="cs-CZ" dirty="0">
              <a:latin typeface="Poppins" panose="00000500000000000000" pitchFamily="2" charset="-18"/>
              <a:cs typeface="Poppins" panose="00000500000000000000" pitchFamily="2" charset="-18"/>
            </a:rPr>
            <a:t>Pomoc při řešení problému.</a:t>
          </a:r>
        </a:p>
      </dgm:t>
    </dgm:pt>
    <dgm:pt modelId="{4F8CD7D7-7AAB-4937-BE82-CF823E5E2BE2}" type="parTrans" cxnId="{E7B775FD-79A2-4EC4-9C3C-51A0C47B121E}">
      <dgm:prSet/>
      <dgm:spPr/>
      <dgm:t>
        <a:bodyPr/>
        <a:lstStyle/>
        <a:p>
          <a:endParaRPr lang="cs-CZ"/>
        </a:p>
      </dgm:t>
    </dgm:pt>
    <dgm:pt modelId="{CAAA1177-8687-4661-B37F-CE0CB9423A69}" type="sibTrans" cxnId="{E7B775FD-79A2-4EC4-9C3C-51A0C47B121E}">
      <dgm:prSet/>
      <dgm:spPr/>
      <dgm:t>
        <a:bodyPr/>
        <a:lstStyle/>
        <a:p>
          <a:endParaRPr lang="cs-CZ"/>
        </a:p>
      </dgm:t>
    </dgm:pt>
    <dgm:pt modelId="{54F0A2B7-FCB9-4E97-90C0-0FBE85332B54}">
      <dgm:prSet/>
      <dgm:spPr/>
      <dgm:t>
        <a:bodyPr/>
        <a:lstStyle/>
        <a:p>
          <a:r>
            <a:rPr lang="cs-CZ" b="1" dirty="0">
              <a:latin typeface="Poppins" panose="00000500000000000000" pitchFamily="2" charset="-18"/>
              <a:cs typeface="Poppins" panose="00000500000000000000" pitchFamily="2" charset="-18"/>
            </a:rPr>
            <a:t>Zpětná</a:t>
          </a:r>
          <a:r>
            <a:rPr lang="cs-CZ" b="1" dirty="0"/>
            <a:t> </a:t>
          </a:r>
          <a:r>
            <a:rPr lang="cs-CZ" b="1" dirty="0">
              <a:latin typeface="Poppins" panose="00000500000000000000" pitchFamily="2" charset="-18"/>
              <a:cs typeface="Poppins" panose="00000500000000000000" pitchFamily="2" charset="-18"/>
            </a:rPr>
            <a:t>vazba k systému</a:t>
          </a:r>
          <a:endParaRPr lang="cs-CZ" dirty="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3738055-1753-4908-A2DA-8A19E6351DE9}" type="sibTrans" cxnId="{3D7EAA7F-040C-455D-A1AC-D004AE6493C6}">
      <dgm:prSet/>
      <dgm:spPr/>
      <dgm:t>
        <a:bodyPr/>
        <a:lstStyle/>
        <a:p>
          <a:endParaRPr lang="cs-CZ"/>
        </a:p>
      </dgm:t>
    </dgm:pt>
    <dgm:pt modelId="{A2FB273B-4C89-4913-A4A9-F130692B4502}" type="parTrans" cxnId="{3D7EAA7F-040C-455D-A1AC-D004AE6493C6}">
      <dgm:prSet/>
      <dgm:spPr/>
      <dgm:t>
        <a:bodyPr/>
        <a:lstStyle/>
        <a:p>
          <a:endParaRPr lang="cs-CZ"/>
        </a:p>
      </dgm:t>
    </dgm:pt>
    <dgm:pt modelId="{6D720109-08FD-46E7-BC4B-AF714DB5B4D3}" type="pres">
      <dgm:prSet presAssocID="{C781D36E-A82D-4B78-B6C4-B78636623B8F}" presName="Name0" presStyleCnt="0">
        <dgm:presLayoutVars>
          <dgm:dir/>
          <dgm:animLvl val="lvl"/>
          <dgm:resizeHandles/>
        </dgm:presLayoutVars>
      </dgm:prSet>
      <dgm:spPr/>
    </dgm:pt>
    <dgm:pt modelId="{0757B650-9D67-436C-BD10-365A13F5F347}" type="pres">
      <dgm:prSet presAssocID="{BA9CEDF4-E9EE-4F51-8B36-8B010EF90991}" presName="linNode" presStyleCnt="0"/>
      <dgm:spPr/>
    </dgm:pt>
    <dgm:pt modelId="{DC26C46B-6055-473B-99A2-8B54BBE882AE}" type="pres">
      <dgm:prSet presAssocID="{BA9CEDF4-E9EE-4F51-8B36-8B010EF90991}" presName="parentShp" presStyleLbl="node1" presStyleIdx="0" presStyleCnt="2">
        <dgm:presLayoutVars>
          <dgm:bulletEnabled val="1"/>
        </dgm:presLayoutVars>
      </dgm:prSet>
      <dgm:spPr/>
    </dgm:pt>
    <dgm:pt modelId="{2CFB6EF6-6F0A-4144-814F-4053462F556E}" type="pres">
      <dgm:prSet presAssocID="{BA9CEDF4-E9EE-4F51-8B36-8B010EF90991}" presName="childShp" presStyleLbl="bgAccFollowNode1" presStyleIdx="0" presStyleCnt="2">
        <dgm:presLayoutVars>
          <dgm:bulletEnabled val="1"/>
        </dgm:presLayoutVars>
      </dgm:prSet>
      <dgm:spPr/>
    </dgm:pt>
    <dgm:pt modelId="{9F4D531E-2CA0-4E07-BB8C-F33ADAA23ED7}" type="pres">
      <dgm:prSet presAssocID="{8A37E900-BD84-42CF-A0F4-6382A874467C}" presName="spacing" presStyleCnt="0"/>
      <dgm:spPr/>
    </dgm:pt>
    <dgm:pt modelId="{F3DDEAE2-EE6D-4CBC-8B32-2FFC766DD132}" type="pres">
      <dgm:prSet presAssocID="{54F0A2B7-FCB9-4E97-90C0-0FBE85332B54}" presName="linNode" presStyleCnt="0"/>
      <dgm:spPr/>
    </dgm:pt>
    <dgm:pt modelId="{B41EEF42-32C4-4F38-BE1B-46513153EA76}" type="pres">
      <dgm:prSet presAssocID="{54F0A2B7-FCB9-4E97-90C0-0FBE85332B54}" presName="parentShp" presStyleLbl="node1" presStyleIdx="1" presStyleCnt="2">
        <dgm:presLayoutVars>
          <dgm:bulletEnabled val="1"/>
        </dgm:presLayoutVars>
      </dgm:prSet>
      <dgm:spPr/>
    </dgm:pt>
    <dgm:pt modelId="{994EBD97-9CE4-4C5E-BB35-4D64893D8282}" type="pres">
      <dgm:prSet presAssocID="{54F0A2B7-FCB9-4E97-90C0-0FBE85332B54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F7301808-3DD9-442B-A3D7-51E2F26A496C}" srcId="{BA9CEDF4-E9EE-4F51-8B36-8B010EF90991}" destId="{658C6D7D-A008-4385-95A2-E1914F74288C}" srcOrd="4" destOrd="0" parTransId="{F066B63B-8F41-4406-BFDD-F15E7EBA161E}" sibTransId="{A364A74A-F10C-47E9-B586-F980AA42D741}"/>
    <dgm:cxn modelId="{4D00B808-BF82-4FAF-AC7E-01E6AE462B3E}" srcId="{54F0A2B7-FCB9-4E97-90C0-0FBE85332B54}" destId="{F1033A0B-0081-4756-9E5F-4484BE1AD69C}" srcOrd="1" destOrd="0" parTransId="{F0C58F26-18E5-4ED9-8CEC-F8CA715D091B}" sibTransId="{90710577-3DB9-41E1-89D3-95D986D04F2D}"/>
    <dgm:cxn modelId="{03A4EB0D-632D-41E8-BDEB-0941BA993420}" type="presOf" srcId="{2904C862-9511-4599-B4FA-12E09437CE0E}" destId="{994EBD97-9CE4-4C5E-BB35-4D64893D8282}" srcOrd="0" destOrd="4" presId="urn:microsoft.com/office/officeart/2005/8/layout/vList6"/>
    <dgm:cxn modelId="{1028D30F-3B23-4B52-B7ED-7A55C720506E}" srcId="{54F0A2B7-FCB9-4E97-90C0-0FBE85332B54}" destId="{8D98018D-1C40-4A8F-8E6D-C7C66F3ECC9E}" srcOrd="2" destOrd="0" parTransId="{93A1C5D4-26E5-4116-90C5-53CC257A6E87}" sibTransId="{40945E3E-BCAA-4846-8062-8C43373FD916}"/>
    <dgm:cxn modelId="{466A1615-C277-40F8-A4A3-E124CC85E88C}" type="presOf" srcId="{64EFD31E-FD17-4937-8310-CBF40DA353B0}" destId="{994EBD97-9CE4-4C5E-BB35-4D64893D8282}" srcOrd="0" destOrd="3" presId="urn:microsoft.com/office/officeart/2005/8/layout/vList6"/>
    <dgm:cxn modelId="{EB481217-2DDC-4A40-969F-8EF7277DCC2A}" type="presOf" srcId="{CCA6B342-AF44-4CA1-BA0E-FFB335D5D439}" destId="{2CFB6EF6-6F0A-4144-814F-4053462F556E}" srcOrd="0" destOrd="3" presId="urn:microsoft.com/office/officeart/2005/8/layout/vList6"/>
    <dgm:cxn modelId="{9E1DA017-BBBB-4CEB-B344-820D8102A435}" type="presOf" srcId="{54F0A2B7-FCB9-4E97-90C0-0FBE85332B54}" destId="{B41EEF42-32C4-4F38-BE1B-46513153EA76}" srcOrd="0" destOrd="0" presId="urn:microsoft.com/office/officeart/2005/8/layout/vList6"/>
    <dgm:cxn modelId="{B93C8E18-0618-404B-9B41-E0E0EBD20129}" srcId="{54F0A2B7-FCB9-4E97-90C0-0FBE85332B54}" destId="{64EFD31E-FD17-4937-8310-CBF40DA353B0}" srcOrd="3" destOrd="0" parTransId="{F7086D62-842D-4320-9543-86A62DFF977F}" sibTransId="{20E65C8C-18B7-42DE-881F-52808BB9443A}"/>
    <dgm:cxn modelId="{9B440A29-54B4-4EC3-A974-B4B4F3A8D6CC}" srcId="{C781D36E-A82D-4B78-B6C4-B78636623B8F}" destId="{BA9CEDF4-E9EE-4F51-8B36-8B010EF90991}" srcOrd="0" destOrd="0" parTransId="{18BDE1E8-933D-4EF9-98BA-2E7086A12CB2}" sibTransId="{8A37E900-BD84-42CF-A0F4-6382A874467C}"/>
    <dgm:cxn modelId="{3D60A53D-94FA-45B8-A0B8-F0E4EC8234F2}" type="presOf" srcId="{64275455-D7DD-4A8E-A7FD-3372C1180EB3}" destId="{2CFB6EF6-6F0A-4144-814F-4053462F556E}" srcOrd="0" destOrd="1" presId="urn:microsoft.com/office/officeart/2005/8/layout/vList6"/>
    <dgm:cxn modelId="{39F61349-AB48-4C87-9897-D1C26293C5BA}" srcId="{BA9CEDF4-E9EE-4F51-8B36-8B010EF90991}" destId="{6ECD3045-5C8B-40E8-BBF0-358E438EC595}" srcOrd="2" destOrd="0" parTransId="{DEAC523B-0D6A-4475-B5EB-E3037679A3B0}" sibTransId="{B2B265AA-AA68-42D3-889A-A3C33E64E93F}"/>
    <dgm:cxn modelId="{DEE29851-46BA-40C9-AF7B-F90D6F903A16}" type="presOf" srcId="{81115A30-F371-43AE-A0FF-5C2FB142C6BD}" destId="{2CFB6EF6-6F0A-4144-814F-4053462F556E}" srcOrd="0" destOrd="0" presId="urn:microsoft.com/office/officeart/2005/8/layout/vList6"/>
    <dgm:cxn modelId="{2A01C356-3E33-4F4D-AA30-2DE52E084F37}" type="presOf" srcId="{BA9CEDF4-E9EE-4F51-8B36-8B010EF90991}" destId="{DC26C46B-6055-473B-99A2-8B54BBE882AE}" srcOrd="0" destOrd="0" presId="urn:microsoft.com/office/officeart/2005/8/layout/vList6"/>
    <dgm:cxn modelId="{718A8957-5C48-450E-B8FD-A7B973C96229}" type="presOf" srcId="{658C6D7D-A008-4385-95A2-E1914F74288C}" destId="{2CFB6EF6-6F0A-4144-814F-4053462F556E}" srcOrd="0" destOrd="4" presId="urn:microsoft.com/office/officeart/2005/8/layout/vList6"/>
    <dgm:cxn modelId="{EFB2977D-BB50-4D60-A337-2EEDDDEF401E}" srcId="{BA9CEDF4-E9EE-4F51-8B36-8B010EF90991}" destId="{CCA6B342-AF44-4CA1-BA0E-FFB335D5D439}" srcOrd="3" destOrd="0" parTransId="{48F9C4A3-8069-4EC2-BB82-751F9F68A530}" sibTransId="{A9E3F812-8557-40E0-87D2-F03E2171C85C}"/>
    <dgm:cxn modelId="{3D7EAA7F-040C-455D-A1AC-D004AE6493C6}" srcId="{C781D36E-A82D-4B78-B6C4-B78636623B8F}" destId="{54F0A2B7-FCB9-4E97-90C0-0FBE85332B54}" srcOrd="1" destOrd="0" parTransId="{A2FB273B-4C89-4913-A4A9-F130692B4502}" sibTransId="{63738055-1753-4908-A2DA-8A19E6351DE9}"/>
    <dgm:cxn modelId="{3BD04582-7D71-47AC-BBD1-D516125DE031}" type="presOf" srcId="{C781D36E-A82D-4B78-B6C4-B78636623B8F}" destId="{6D720109-08FD-46E7-BC4B-AF714DB5B4D3}" srcOrd="0" destOrd="0" presId="urn:microsoft.com/office/officeart/2005/8/layout/vList6"/>
    <dgm:cxn modelId="{F674D288-4643-4077-A959-6357CAF4A899}" srcId="{54F0A2B7-FCB9-4E97-90C0-0FBE85332B54}" destId="{BE0E7E17-6A96-4BB0-A6BD-A8ED0BE7E958}" srcOrd="0" destOrd="0" parTransId="{3B768261-0B0F-47CE-A950-7B91E24D81DC}" sibTransId="{774F98E8-7543-441F-B159-2D76586CDA39}"/>
    <dgm:cxn modelId="{69D2E09F-18C8-430B-9493-239BD1DF857B}" srcId="{BA9CEDF4-E9EE-4F51-8B36-8B010EF90991}" destId="{64275455-D7DD-4A8E-A7FD-3372C1180EB3}" srcOrd="1" destOrd="0" parTransId="{379CB79A-3606-420A-885A-E98D3D572B02}" sibTransId="{DEE56995-B4A3-499A-8D05-400D0B00C358}"/>
    <dgm:cxn modelId="{172532A6-677B-495E-8ECB-373C744BCF59}" type="presOf" srcId="{6ECD3045-5C8B-40E8-BBF0-358E438EC595}" destId="{2CFB6EF6-6F0A-4144-814F-4053462F556E}" srcOrd="0" destOrd="2" presId="urn:microsoft.com/office/officeart/2005/8/layout/vList6"/>
    <dgm:cxn modelId="{E9B2DFA6-CC3A-41BB-82FC-AEF1BDBBDFB4}" type="presOf" srcId="{8D98018D-1C40-4A8F-8E6D-C7C66F3ECC9E}" destId="{994EBD97-9CE4-4C5E-BB35-4D64893D8282}" srcOrd="0" destOrd="2" presId="urn:microsoft.com/office/officeart/2005/8/layout/vList6"/>
    <dgm:cxn modelId="{C4E068BF-3A74-479E-A9B3-B5B25DEFCA85}" type="presOf" srcId="{F1033A0B-0081-4756-9E5F-4484BE1AD69C}" destId="{994EBD97-9CE4-4C5E-BB35-4D64893D8282}" srcOrd="0" destOrd="1" presId="urn:microsoft.com/office/officeart/2005/8/layout/vList6"/>
    <dgm:cxn modelId="{7A495CE8-8BAB-4A54-ABB9-3D48A9804D9C}" srcId="{BA9CEDF4-E9EE-4F51-8B36-8B010EF90991}" destId="{81115A30-F371-43AE-A0FF-5C2FB142C6BD}" srcOrd="0" destOrd="0" parTransId="{99C09DF1-D034-489D-BDA8-501F07398DF2}" sibTransId="{1AA99EED-8D13-4398-8B7E-3D48D60B414E}"/>
    <dgm:cxn modelId="{FE5D97EF-4CBB-45E2-A3C8-469FDDA464FB}" type="presOf" srcId="{BE0E7E17-6A96-4BB0-A6BD-A8ED0BE7E958}" destId="{994EBD97-9CE4-4C5E-BB35-4D64893D8282}" srcOrd="0" destOrd="0" presId="urn:microsoft.com/office/officeart/2005/8/layout/vList6"/>
    <dgm:cxn modelId="{E7B775FD-79A2-4EC4-9C3C-51A0C47B121E}" srcId="{54F0A2B7-FCB9-4E97-90C0-0FBE85332B54}" destId="{2904C862-9511-4599-B4FA-12E09437CE0E}" srcOrd="4" destOrd="0" parTransId="{4F8CD7D7-7AAB-4937-BE82-CF823E5E2BE2}" sibTransId="{CAAA1177-8687-4661-B37F-CE0CB9423A69}"/>
    <dgm:cxn modelId="{520E68F1-9B2E-4BD2-9309-5969E23F4567}" type="presParOf" srcId="{6D720109-08FD-46E7-BC4B-AF714DB5B4D3}" destId="{0757B650-9D67-436C-BD10-365A13F5F347}" srcOrd="0" destOrd="0" presId="urn:microsoft.com/office/officeart/2005/8/layout/vList6"/>
    <dgm:cxn modelId="{720FD302-9E43-46FF-92A6-CED0E44781BF}" type="presParOf" srcId="{0757B650-9D67-436C-BD10-365A13F5F347}" destId="{DC26C46B-6055-473B-99A2-8B54BBE882AE}" srcOrd="0" destOrd="0" presId="urn:microsoft.com/office/officeart/2005/8/layout/vList6"/>
    <dgm:cxn modelId="{E676781C-62A7-414B-B2B1-94F11D4BE1D6}" type="presParOf" srcId="{0757B650-9D67-436C-BD10-365A13F5F347}" destId="{2CFB6EF6-6F0A-4144-814F-4053462F556E}" srcOrd="1" destOrd="0" presId="urn:microsoft.com/office/officeart/2005/8/layout/vList6"/>
    <dgm:cxn modelId="{6FB23914-A1F4-4CF8-A65D-3395BDCFAF72}" type="presParOf" srcId="{6D720109-08FD-46E7-BC4B-AF714DB5B4D3}" destId="{9F4D531E-2CA0-4E07-BB8C-F33ADAA23ED7}" srcOrd="1" destOrd="0" presId="urn:microsoft.com/office/officeart/2005/8/layout/vList6"/>
    <dgm:cxn modelId="{5B12A0CC-C04A-430F-BB87-36DDE82840A7}" type="presParOf" srcId="{6D720109-08FD-46E7-BC4B-AF714DB5B4D3}" destId="{F3DDEAE2-EE6D-4CBC-8B32-2FFC766DD132}" srcOrd="2" destOrd="0" presId="urn:microsoft.com/office/officeart/2005/8/layout/vList6"/>
    <dgm:cxn modelId="{26D32F22-BBB7-4AB2-8E28-D6A2E1715040}" type="presParOf" srcId="{F3DDEAE2-EE6D-4CBC-8B32-2FFC766DD132}" destId="{B41EEF42-32C4-4F38-BE1B-46513153EA76}" srcOrd="0" destOrd="0" presId="urn:microsoft.com/office/officeart/2005/8/layout/vList6"/>
    <dgm:cxn modelId="{03A61C07-F518-46AB-88F6-725063FBD6B0}" type="presParOf" srcId="{F3DDEAE2-EE6D-4CBC-8B32-2FFC766DD132}" destId="{994EBD97-9CE4-4C5E-BB35-4D64893D828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96DA5-AA91-4633-85F0-F991D7893768}">
      <dsp:nvSpPr>
        <dsp:cNvPr id="0" name=""/>
        <dsp:cNvSpPr/>
      </dsp:nvSpPr>
      <dsp:spPr>
        <a:xfrm>
          <a:off x="0" y="0"/>
          <a:ext cx="4373242" cy="437324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897DB6-52DD-456A-8CB4-7B4322084F7D}">
      <dsp:nvSpPr>
        <dsp:cNvPr id="0" name=""/>
        <dsp:cNvSpPr/>
      </dsp:nvSpPr>
      <dsp:spPr>
        <a:xfrm>
          <a:off x="2186621" y="0"/>
          <a:ext cx="9929179" cy="43732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Klient/ Rodina/Opatrovník</a:t>
          </a:r>
        </a:p>
      </dsp:txBody>
      <dsp:txXfrm>
        <a:off x="2186621" y="0"/>
        <a:ext cx="9929179" cy="699718"/>
      </dsp:txXfrm>
    </dsp:sp>
    <dsp:sp modelId="{DE79557B-0060-4B69-82ED-253F0B49EEB5}">
      <dsp:nvSpPr>
        <dsp:cNvPr id="0" name=""/>
        <dsp:cNvSpPr/>
      </dsp:nvSpPr>
      <dsp:spPr>
        <a:xfrm>
          <a:off x="459190" y="699718"/>
          <a:ext cx="3454861" cy="345486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57DE12-D4FC-4BE8-A249-05D2226C0EC2}">
      <dsp:nvSpPr>
        <dsp:cNvPr id="0" name=""/>
        <dsp:cNvSpPr/>
      </dsp:nvSpPr>
      <dsp:spPr>
        <a:xfrm>
          <a:off x="2186621" y="699718"/>
          <a:ext cx="9929179" cy="34548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Poskytovatel sociální služby jako ORGANIZACE X PEČUJÍCÍ</a:t>
          </a:r>
        </a:p>
      </dsp:txBody>
      <dsp:txXfrm>
        <a:off x="2186621" y="699718"/>
        <a:ext cx="9929179" cy="699718"/>
      </dsp:txXfrm>
    </dsp:sp>
    <dsp:sp modelId="{93ECA767-B606-4399-B0F0-D588E85D68C8}">
      <dsp:nvSpPr>
        <dsp:cNvPr id="0" name=""/>
        <dsp:cNvSpPr/>
      </dsp:nvSpPr>
      <dsp:spPr>
        <a:xfrm>
          <a:off x="918380" y="1399437"/>
          <a:ext cx="2536480" cy="253648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CEAD19-9B2E-4169-962E-391372D3C543}">
      <dsp:nvSpPr>
        <dsp:cNvPr id="0" name=""/>
        <dsp:cNvSpPr/>
      </dsp:nvSpPr>
      <dsp:spPr>
        <a:xfrm>
          <a:off x="2186621" y="1399437"/>
          <a:ext cx="9929179" cy="2536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Zřizovatel</a:t>
          </a:r>
        </a:p>
      </dsp:txBody>
      <dsp:txXfrm>
        <a:off x="2186621" y="1399437"/>
        <a:ext cx="9929179" cy="699718"/>
      </dsp:txXfrm>
    </dsp:sp>
    <dsp:sp modelId="{89C00516-2119-4854-9AA7-F4D667980CFB}">
      <dsp:nvSpPr>
        <dsp:cNvPr id="0" name=""/>
        <dsp:cNvSpPr/>
      </dsp:nvSpPr>
      <dsp:spPr>
        <a:xfrm>
          <a:off x="1377571" y="2099156"/>
          <a:ext cx="1618099" cy="161809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8426E0-6C7C-461C-A631-8A9C829D4245}">
      <dsp:nvSpPr>
        <dsp:cNvPr id="0" name=""/>
        <dsp:cNvSpPr/>
      </dsp:nvSpPr>
      <dsp:spPr>
        <a:xfrm>
          <a:off x="2186621" y="2099156"/>
          <a:ext cx="9929179" cy="1618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Inspektor</a:t>
          </a:r>
        </a:p>
      </dsp:txBody>
      <dsp:txXfrm>
        <a:off x="2186621" y="2099156"/>
        <a:ext cx="9929179" cy="699718"/>
      </dsp:txXfrm>
    </dsp:sp>
    <dsp:sp modelId="{51CDEEF6-1099-46D7-9D7C-27B33EF8EEB6}">
      <dsp:nvSpPr>
        <dsp:cNvPr id="0" name=""/>
        <dsp:cNvSpPr/>
      </dsp:nvSpPr>
      <dsp:spPr>
        <a:xfrm>
          <a:off x="1836761" y="2798874"/>
          <a:ext cx="699718" cy="69971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C76E34-7748-4A9C-BAF4-9B7552763AE5}">
      <dsp:nvSpPr>
        <dsp:cNvPr id="0" name=""/>
        <dsp:cNvSpPr/>
      </dsp:nvSpPr>
      <dsp:spPr>
        <a:xfrm>
          <a:off x="2186621" y="2798874"/>
          <a:ext cx="9929179" cy="6997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Instituce veřejné správy</a:t>
          </a:r>
        </a:p>
      </dsp:txBody>
      <dsp:txXfrm>
        <a:off x="2186621" y="2798874"/>
        <a:ext cx="9929179" cy="699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B6EF6-6F0A-4144-814F-4053462F556E}">
      <dsp:nvSpPr>
        <dsp:cNvPr id="0" name=""/>
        <dsp:cNvSpPr/>
      </dsp:nvSpPr>
      <dsp:spPr>
        <a:xfrm>
          <a:off x="4808394" y="643"/>
          <a:ext cx="7212592" cy="25097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Stres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Stížnost – co jsme udělali špatně?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Nejistota z kvality nastavených postupů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Obavy z represivních sankcí.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Haldy papíru</a:t>
          </a:r>
        </a:p>
      </dsp:txBody>
      <dsp:txXfrm>
        <a:off x="4808394" y="314364"/>
        <a:ext cx="6271430" cy="1882324"/>
      </dsp:txXfrm>
    </dsp:sp>
    <dsp:sp modelId="{DC26C46B-6055-473B-99A2-8B54BBE882AE}">
      <dsp:nvSpPr>
        <dsp:cNvPr id="0" name=""/>
        <dsp:cNvSpPr/>
      </dsp:nvSpPr>
      <dsp:spPr>
        <a:xfrm>
          <a:off x="0" y="643"/>
          <a:ext cx="4808394" cy="2509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b="1" kern="1200" dirty="0">
              <a:latin typeface="Poppins" panose="00000500000000000000" pitchFamily="2" charset="-18"/>
              <a:cs typeface="Poppins" panose="00000500000000000000" pitchFamily="2" charset="-18"/>
            </a:rPr>
            <a:t>Hon na chyby</a:t>
          </a:r>
          <a:endParaRPr lang="cs-CZ" sz="4700" kern="1200" dirty="0"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22517" y="123160"/>
        <a:ext cx="4563360" cy="2264732"/>
      </dsp:txXfrm>
    </dsp:sp>
    <dsp:sp modelId="{994EBD97-9CE4-4C5E-BB35-4D64893D8282}">
      <dsp:nvSpPr>
        <dsp:cNvPr id="0" name=""/>
        <dsp:cNvSpPr/>
      </dsp:nvSpPr>
      <dsp:spPr>
        <a:xfrm>
          <a:off x="4808394" y="2761386"/>
          <a:ext cx="7212592" cy="25097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Ochrana práv.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>
              <a:latin typeface="Poppins" panose="00000500000000000000" pitchFamily="2" charset="-18"/>
              <a:cs typeface="Poppins" panose="00000500000000000000" pitchFamily="2" charset="-18"/>
            </a:rPr>
            <a:t>Podpora při řešení nejasností.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>
              <a:latin typeface="Poppins" panose="00000500000000000000" pitchFamily="2" charset="-18"/>
              <a:cs typeface="Poppins" panose="00000500000000000000" pitchFamily="2" charset="-18"/>
            </a:rPr>
            <a:t>Narovnání chybného stavu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Zajištění bezpečí.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>
              <a:latin typeface="Poppins" panose="00000500000000000000" pitchFamily="2" charset="-18"/>
              <a:cs typeface="Poppins" panose="00000500000000000000" pitchFamily="2" charset="-18"/>
            </a:rPr>
            <a:t>Pomoc při řešení problému.</a:t>
          </a:r>
        </a:p>
      </dsp:txBody>
      <dsp:txXfrm>
        <a:off x="4808394" y="3075107"/>
        <a:ext cx="6271430" cy="1882324"/>
      </dsp:txXfrm>
    </dsp:sp>
    <dsp:sp modelId="{B41EEF42-32C4-4F38-BE1B-46513153EA76}">
      <dsp:nvSpPr>
        <dsp:cNvPr id="0" name=""/>
        <dsp:cNvSpPr/>
      </dsp:nvSpPr>
      <dsp:spPr>
        <a:xfrm>
          <a:off x="0" y="2761386"/>
          <a:ext cx="4808394" cy="2509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b="1" kern="1200" dirty="0">
              <a:latin typeface="Poppins" panose="00000500000000000000" pitchFamily="2" charset="-18"/>
              <a:cs typeface="Poppins" panose="00000500000000000000" pitchFamily="2" charset="-18"/>
            </a:rPr>
            <a:t>Zpětná</a:t>
          </a:r>
          <a:r>
            <a:rPr lang="cs-CZ" sz="4700" b="1" kern="1200" dirty="0"/>
            <a:t> </a:t>
          </a:r>
          <a:r>
            <a:rPr lang="cs-CZ" sz="4700" b="1" kern="1200" dirty="0">
              <a:latin typeface="Poppins" panose="00000500000000000000" pitchFamily="2" charset="-18"/>
              <a:cs typeface="Poppins" panose="00000500000000000000" pitchFamily="2" charset="-18"/>
            </a:rPr>
            <a:t>vazba k systému</a:t>
          </a:r>
          <a:endParaRPr lang="cs-CZ" sz="4700" kern="1200" dirty="0"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22517" y="2883903"/>
        <a:ext cx="4563360" cy="2264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5F08F-2A6C-44ED-8A7E-E6DB1192F1FE}" type="datetimeFigureOut">
              <a:rPr lang="cs-CZ" smtClean="0"/>
              <a:t>10.04.2026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D9D07-2FEA-49DB-8B41-534B2C97F3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441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3D9D07-2FEA-49DB-8B41-534B2C97F36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868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3D9D07-2FEA-49DB-8B41-534B2C97F36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098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61638" y="5712462"/>
            <a:ext cx="6410761" cy="884677"/>
            <a:chOff x="0" y="-38100"/>
            <a:chExt cx="1688431" cy="23300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344738" cy="194901"/>
            </a:xfrm>
            <a:custGeom>
              <a:avLst/>
              <a:gdLst/>
              <a:ahLst/>
              <a:cxnLst/>
              <a:rect l="l" t="t" r="r" b="b"/>
              <a:pathLst>
                <a:path w="1344738" h="194901">
                  <a:moveTo>
                    <a:pt x="97451" y="0"/>
                  </a:moveTo>
                  <a:lnTo>
                    <a:pt x="1247287" y="0"/>
                  </a:lnTo>
                  <a:cubicBezTo>
                    <a:pt x="1273133" y="0"/>
                    <a:pt x="1297920" y="10267"/>
                    <a:pt x="1316195" y="28543"/>
                  </a:cubicBezTo>
                  <a:cubicBezTo>
                    <a:pt x="1334471" y="46818"/>
                    <a:pt x="1344738" y="71605"/>
                    <a:pt x="1344738" y="97451"/>
                  </a:cubicBezTo>
                  <a:lnTo>
                    <a:pt x="1344738" y="97451"/>
                  </a:lnTo>
                  <a:cubicBezTo>
                    <a:pt x="1344738" y="123296"/>
                    <a:pt x="1334471" y="148083"/>
                    <a:pt x="1316195" y="166359"/>
                  </a:cubicBezTo>
                  <a:cubicBezTo>
                    <a:pt x="1297920" y="184634"/>
                    <a:pt x="1273133" y="194901"/>
                    <a:pt x="1247287" y="194901"/>
                  </a:cubicBezTo>
                  <a:lnTo>
                    <a:pt x="97451" y="194901"/>
                  </a:lnTo>
                  <a:cubicBezTo>
                    <a:pt x="71605" y="194901"/>
                    <a:pt x="46818" y="184634"/>
                    <a:pt x="28543" y="166359"/>
                  </a:cubicBezTo>
                  <a:cubicBezTo>
                    <a:pt x="10267" y="148083"/>
                    <a:pt x="0" y="123296"/>
                    <a:pt x="0" y="97451"/>
                  </a:cubicBezTo>
                  <a:lnTo>
                    <a:pt x="0" y="97451"/>
                  </a:lnTo>
                  <a:cubicBezTo>
                    <a:pt x="0" y="71605"/>
                    <a:pt x="10267" y="46818"/>
                    <a:pt x="28543" y="28543"/>
                  </a:cubicBezTo>
                  <a:cubicBezTo>
                    <a:pt x="46818" y="10267"/>
                    <a:pt x="71605" y="0"/>
                    <a:pt x="9745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688431" cy="2330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15063" y="9461658"/>
            <a:ext cx="18518127" cy="798211"/>
            <a:chOff x="0" y="0"/>
            <a:chExt cx="4877202" cy="210228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877202" cy="210228"/>
            </a:xfrm>
            <a:custGeom>
              <a:avLst/>
              <a:gdLst/>
              <a:ahLst/>
              <a:cxnLst/>
              <a:rect l="l" t="t" r="r" b="b"/>
              <a:pathLst>
                <a:path w="4877202" h="210228">
                  <a:moveTo>
                    <a:pt x="0" y="0"/>
                  </a:moveTo>
                  <a:lnTo>
                    <a:pt x="4877202" y="0"/>
                  </a:lnTo>
                  <a:lnTo>
                    <a:pt x="4877202" y="210228"/>
                  </a:lnTo>
                  <a:lnTo>
                    <a:pt x="0" y="210228"/>
                  </a:lnTo>
                  <a:close/>
                </a:path>
              </a:pathLst>
            </a:custGeom>
            <a:gradFill rotWithShape="1">
              <a:gsLst>
                <a:gs pos="0">
                  <a:srgbClr val="0453B9">
                    <a:alpha val="100000"/>
                  </a:srgbClr>
                </a:gs>
                <a:gs pos="100000">
                  <a:srgbClr val="3881DF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877202" cy="276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20"/>
                </a:lnSpc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61638" y="893084"/>
            <a:ext cx="16545362" cy="4109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957"/>
              </a:lnSpc>
            </a:pPr>
            <a:endParaRPr lang="cs-CZ" sz="73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  <a:p>
            <a:pPr algn="l">
              <a:lnSpc>
                <a:spcPts val="7957"/>
              </a:lnSpc>
            </a:pPr>
            <a:r>
              <a:rPr lang="cs-CZ" sz="73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poskytování sociálních služeb – Kontrola nebo efektivní podpora kvality sociálních služeb?</a:t>
            </a:r>
            <a:endParaRPr lang="en-US" sz="73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665380" y="5895496"/>
            <a:ext cx="8015880" cy="548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2"/>
              </a:lnSpc>
              <a:spcBef>
                <a:spcPct val="0"/>
              </a:spcBef>
            </a:pPr>
            <a:r>
              <a:rPr lang="cs-CZ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Kateřina Hrůšová Kukeňová</a:t>
            </a:r>
            <a:endParaRPr lang="en-US" sz="3216" b="1" dirty="0">
              <a:solidFill>
                <a:srgbClr val="00000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361638" y="7911588"/>
            <a:ext cx="5105802" cy="4423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4"/>
              </a:lnSpc>
              <a:spcBef>
                <a:spcPct val="0"/>
              </a:spcBef>
            </a:pPr>
            <a:r>
              <a:rPr lang="en-US" sz="246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4.11. 2025 v Praze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361638" y="8295616"/>
            <a:ext cx="7966940" cy="583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75"/>
              </a:lnSpc>
              <a:spcBef>
                <a:spcPct val="0"/>
              </a:spcBef>
            </a:pP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Nástroje</a:t>
            </a:r>
            <a:r>
              <a:rPr lang="en-US" sz="3268" b="1" spc="-65" dirty="0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efektivity</a:t>
            </a:r>
            <a:r>
              <a:rPr lang="en-US" sz="3268" b="1" spc="-65" dirty="0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sociálních</a:t>
            </a:r>
            <a:r>
              <a:rPr lang="en-US" sz="3268" b="1" spc="-65" dirty="0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služeb</a:t>
            </a:r>
            <a:endParaRPr lang="en-US" sz="3268" b="1" spc="-65" dirty="0">
              <a:solidFill>
                <a:srgbClr val="0453B9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607279" y="9607996"/>
            <a:ext cx="17442596" cy="39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5" name="Obrázek 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927DA52-A31F-C20E-5D94-D315300CEA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6" name="Obrázek 5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BC1BBF9E-EE31-727B-8769-412575704C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DB9A9-7E4E-63EA-7091-1FA147EC7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B19F6E8-0B38-554A-11F4-A2E6C0AF0848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E53F03A-59D5-547F-A390-9BB78BB31054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603E8E3-CDB1-5ED9-9FCE-DDAB9F9E598B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868DB683-28A3-E110-671A-C88D61752623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AD8893F-9E3A-CC8D-BE3B-E30142C05750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265FE8E-5797-73DC-7566-E4E3534B5040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D84FEEC-FCEF-54C6-9801-B23BB134122C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6A78BD1-F902-D4B0-D29F-F1F0727D5F19}"/>
              </a:ext>
            </a:extLst>
          </p:cNvPr>
          <p:cNvSpPr txBox="1"/>
          <p:nvPr/>
        </p:nvSpPr>
        <p:spPr>
          <a:xfrm>
            <a:off x="1390212" y="3521052"/>
            <a:ext cx="11696619" cy="78262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 ukončení šetření v místě: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Inspekce ≠ šetření v místě.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Zpracování protokolu = vypořádání zjištěných skutečností.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Možnost námitek.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Další kroky: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předání zjištění z inspekce dalším orgánům veřejné správy, správní řízení, trestní oznámení…),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zpracování zprávy o podaných opatřeních,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komunikace s podateli podnětů,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následná inspekce.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D6E03C95-9461-2ED4-4776-6D0AEBFE7E56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3876F099-21FF-38F9-4FAC-EE3504B023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FE384D4A-9170-4CF6-92E6-2BC267B2C6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36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0E724-64F8-9E23-1E53-732A902C4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9E09341-AAFA-7832-0808-8B46EE0E5307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634C2BD-0266-1CC6-56A2-B6E92371E784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22551A1-9F84-5687-98EE-4D7BA152A608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F9A452D7-883C-893A-5F40-559AC7EA18A1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EDF3276-5F4B-554F-DC33-736A89D1E0E3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A54933FF-3BA4-CF56-4B5A-824DDD0C52F2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CAF2CB52-7247-C657-2039-BE017ED4160C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6BBF581-6D4A-B2F8-EB75-DCF9BEC991AC}"/>
              </a:ext>
            </a:extLst>
          </p:cNvPr>
          <p:cNvSpPr txBox="1"/>
          <p:nvPr/>
        </p:nvSpPr>
        <p:spPr>
          <a:xfrm>
            <a:off x="1390212" y="3521052"/>
            <a:ext cx="11696619" cy="82879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Efektivní podpora kvality sociálních služeb?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Posuzovatelná</a:t>
            </a: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mnoha úhly: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kdo se na ni dívá…?,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 od ní očekává…?</a:t>
            </a: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Počet inspektorů = počet inspekcí, hloubka kontroly/ vliv na samotnou péči o klienty.</a:t>
            </a: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Závisí na jednotlivých vstupech/jednotlivých aktérech a jejich přístupu.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47D89103-1718-6786-98D2-C2D845139A63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C2923F6-C5D7-F44B-E7B7-26F35D55BD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FE8DC31-5BE7-0889-1628-DD48BAA481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7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F9B8D-4A7A-91CC-8AA3-A9D174BC2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5243B14-745D-7FED-ED88-8D294E41CBAF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AD0C158-7F25-DFA4-BBD5-9318F791191A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3CF78BE-C9A9-A5B7-8525-436E91CB01D8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97CC1EF-6B3F-2566-E5C6-A02FE0A8F53E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E47F949-DCB2-E4D6-57E0-33D32C5DC851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B62A214-9862-1075-3A05-642959337BF8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BCE4039D-8D37-5AAD-0935-CE074D54686A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C226F424-F1DA-0489-13B5-2CAFB27B55E9}"/>
              </a:ext>
            </a:extLst>
          </p:cNvPr>
          <p:cNvSpPr txBox="1"/>
          <p:nvPr/>
        </p:nvSpPr>
        <p:spPr>
          <a:xfrm>
            <a:off x="1390212" y="3521052"/>
            <a:ext cx="11696619" cy="5517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Kontrola poskytování sociální služby – dopad do systému sociálních služeb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Definování porušení povinností poskytovatele.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Určení míry naplnění kritérií standardů kvality sociálních služeb.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Uložení opatření.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Správního řízení o pokutě.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E3AEE790-FE3B-6C26-7886-9B22CC446644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0FE6489B-2326-65B1-9118-5B9B70768B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D6AFD165-A3BD-D018-9B53-7514FBF180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4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A0ED4-AA45-3833-41BC-B0A89377D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437333D-A191-7F60-9CC9-A43C9EFC9CC0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E16BD76-E63E-9A7D-DDDF-D64F7E3E1B02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F2C1CC9-AEBA-234D-7BF9-C6FF038BF5DD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C6072F4D-4A8C-295F-4ECA-53222EA9AFE3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2CAD0854-6C18-9263-5C5F-8E7999D99DEF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3945FCD1-B2D6-AE8F-08A9-53E92A3B88FE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F60057F7-A682-01D9-738E-41EFBC4A0AD9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C0A9FFE-9CCC-70E3-C7CA-1160F741750C}"/>
              </a:ext>
            </a:extLst>
          </p:cNvPr>
          <p:cNvSpPr txBox="1"/>
          <p:nvPr/>
        </p:nvSpPr>
        <p:spPr>
          <a:xfrm>
            <a:off x="1390212" y="3521052"/>
            <a:ext cx="11696619" cy="59795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Efektivní podpora kvality sociálních služeb – dopad na aktéry…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Výsledek příběhu: Stížnost byla nedůvodná.</a:t>
            </a: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ALE zjistili jsme:</a:t>
            </a: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nedostatky v plánování průběhu poskytování služby,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porušování práv klientky,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nedostatečná práce se zpětnou vazbou.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Tlak rodiny ovlivnil péči špatným směrem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56ED3CC9-5A12-6848-0D9A-D7638A8FA4FA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F43C0E2-1ED3-9B04-DCC0-FA6FE6B4FC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951775FD-C647-38C6-57AB-D22CFD055B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66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B329D-3AE3-7F5B-593C-F0D83C1B3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07940FC-51C2-6C9E-6445-0B188E7273AB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AB151D0-ECCA-BD09-D4B4-4C7E82E99C5E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C55C9CE-CF7B-804A-BFDE-DE9E6D60F963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43B230C-C084-E79D-BF75-C47B46644A9F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045858E-20C4-0285-BCB8-800D202798F3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A051197D-A3A3-49C0-FB60-6D3AD6FFC2D9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820869AD-F10D-9582-AA9F-B88855BA681F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CE0E7E80-E7D9-E768-3074-E263D9679BF0}"/>
              </a:ext>
            </a:extLst>
          </p:cNvPr>
          <p:cNvGraphicFramePr/>
          <p:nvPr/>
        </p:nvGraphicFramePr>
        <p:xfrm>
          <a:off x="1390213" y="3521053"/>
          <a:ext cx="12020987" cy="5271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TextovéPole 19">
            <a:extLst>
              <a:ext uri="{FF2B5EF4-FFF2-40B4-BE49-F238E27FC236}">
                <a16:creationId xmlns:a16="http://schemas.microsoft.com/office/drawing/2014/main" id="{4548167A-1A38-1460-ECE5-0D7B48ECDC59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27FA35C-D107-5255-40C3-789AE23A3E8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EFEF705F-51C4-F825-F0AA-EEB021AC0B8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68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12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14E50-5F4A-D62B-9844-617D36587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9CB124A-8E5B-8548-5FB5-FA973E65C3AE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3B67A60-8258-6B72-8D1C-7D351ADA6F5C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C44894F-4DC3-F7CB-9237-1554DD29D081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83F9F86-EB73-E579-EA06-B52A0D2217F1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633EDC5-A265-FFB6-B68E-A45CAB8BCEF1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DF3F3BB-6470-C2E8-3DA7-FFBCCEBEB770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6029110C-7B84-EFB5-8DCF-6302445A14CC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C57C2BD-9DE1-0DAA-6F70-5BCFC5FA50C9}"/>
              </a:ext>
            </a:extLst>
          </p:cNvPr>
          <p:cNvSpPr txBox="1"/>
          <p:nvPr/>
        </p:nvSpPr>
        <p:spPr>
          <a:xfrm>
            <a:off x="1390212" y="3521052"/>
            <a:ext cx="11696619" cy="5056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Cíl inspekce poskytování sociálních služeb?</a:t>
            </a:r>
          </a:p>
          <a:p>
            <a:pPr algn="ctr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ts val="3640"/>
              </a:lnSpc>
              <a:spcBef>
                <a:spcPct val="0"/>
              </a:spcBef>
            </a:pPr>
            <a:r>
              <a:rPr lang="cs-CZ" sz="26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Porovnat skutečný proces poskytování sociální služby se zákonnými povinnostmi a pravidly poskytování sociálních služeb a zajistit jejich naplnění. </a:t>
            </a:r>
          </a:p>
          <a:p>
            <a:pPr marL="457200" indent="-457200" algn="ctr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8D755E2-8432-F428-011D-3C016C1B40DE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5AFC326-EA97-B93C-7A8B-0B8A9AC861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7F2EACB-7A08-ED12-9635-E90604FCBA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7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1CE16-8238-1083-9F88-34915D5F9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B928B79-1DBE-AD89-7347-23C363296DF5}"/>
              </a:ext>
            </a:extLst>
          </p:cNvPr>
          <p:cNvGrpSpPr/>
          <p:nvPr/>
        </p:nvGrpSpPr>
        <p:grpSpPr>
          <a:xfrm>
            <a:off x="2467939" y="5727303"/>
            <a:ext cx="6410761" cy="884677"/>
            <a:chOff x="0" y="-38100"/>
            <a:chExt cx="1688431" cy="23300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FF67279-1FFE-BFE4-1D09-96A87A3CB35C}"/>
                </a:ext>
              </a:extLst>
            </p:cNvPr>
            <p:cNvSpPr/>
            <p:nvPr/>
          </p:nvSpPr>
          <p:spPr>
            <a:xfrm>
              <a:off x="0" y="0"/>
              <a:ext cx="1344738" cy="194901"/>
            </a:xfrm>
            <a:custGeom>
              <a:avLst/>
              <a:gdLst/>
              <a:ahLst/>
              <a:cxnLst/>
              <a:rect l="l" t="t" r="r" b="b"/>
              <a:pathLst>
                <a:path w="1344738" h="194901">
                  <a:moveTo>
                    <a:pt x="97451" y="0"/>
                  </a:moveTo>
                  <a:lnTo>
                    <a:pt x="1247287" y="0"/>
                  </a:lnTo>
                  <a:cubicBezTo>
                    <a:pt x="1273133" y="0"/>
                    <a:pt x="1297920" y="10267"/>
                    <a:pt x="1316195" y="28543"/>
                  </a:cubicBezTo>
                  <a:cubicBezTo>
                    <a:pt x="1334471" y="46818"/>
                    <a:pt x="1344738" y="71605"/>
                    <a:pt x="1344738" y="97451"/>
                  </a:cubicBezTo>
                  <a:lnTo>
                    <a:pt x="1344738" y="97451"/>
                  </a:lnTo>
                  <a:cubicBezTo>
                    <a:pt x="1344738" y="123296"/>
                    <a:pt x="1334471" y="148083"/>
                    <a:pt x="1316195" y="166359"/>
                  </a:cubicBezTo>
                  <a:cubicBezTo>
                    <a:pt x="1297920" y="184634"/>
                    <a:pt x="1273133" y="194901"/>
                    <a:pt x="1247287" y="194901"/>
                  </a:cubicBezTo>
                  <a:lnTo>
                    <a:pt x="97451" y="194901"/>
                  </a:lnTo>
                  <a:cubicBezTo>
                    <a:pt x="71605" y="194901"/>
                    <a:pt x="46818" y="184634"/>
                    <a:pt x="28543" y="166359"/>
                  </a:cubicBezTo>
                  <a:cubicBezTo>
                    <a:pt x="10267" y="148083"/>
                    <a:pt x="0" y="123296"/>
                    <a:pt x="0" y="97451"/>
                  </a:cubicBezTo>
                  <a:lnTo>
                    <a:pt x="0" y="97451"/>
                  </a:lnTo>
                  <a:cubicBezTo>
                    <a:pt x="0" y="71605"/>
                    <a:pt x="10267" y="46818"/>
                    <a:pt x="28543" y="28543"/>
                  </a:cubicBezTo>
                  <a:cubicBezTo>
                    <a:pt x="46818" y="10267"/>
                    <a:pt x="71605" y="0"/>
                    <a:pt x="9745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5D0A11D-3548-8B07-DCDF-53BC09DD0B39}"/>
                </a:ext>
              </a:extLst>
            </p:cNvPr>
            <p:cNvSpPr txBox="1"/>
            <p:nvPr/>
          </p:nvSpPr>
          <p:spPr>
            <a:xfrm>
              <a:off x="0" y="-38100"/>
              <a:ext cx="1688431" cy="2330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9" name="Group 19">
            <a:extLst>
              <a:ext uri="{FF2B5EF4-FFF2-40B4-BE49-F238E27FC236}">
                <a16:creationId xmlns:a16="http://schemas.microsoft.com/office/drawing/2014/main" id="{531E48E2-BE5D-AFB6-D5B7-6E6AFF14AAB9}"/>
              </a:ext>
            </a:extLst>
          </p:cNvPr>
          <p:cNvGrpSpPr/>
          <p:nvPr/>
        </p:nvGrpSpPr>
        <p:grpSpPr>
          <a:xfrm>
            <a:off x="-115063" y="9461658"/>
            <a:ext cx="18518127" cy="798211"/>
            <a:chOff x="0" y="0"/>
            <a:chExt cx="4877202" cy="210228"/>
          </a:xfrm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B83A8A7B-672E-5AB1-B7D5-2AD1FAC5ECBA}"/>
                </a:ext>
              </a:extLst>
            </p:cNvPr>
            <p:cNvSpPr/>
            <p:nvPr/>
          </p:nvSpPr>
          <p:spPr>
            <a:xfrm>
              <a:off x="0" y="0"/>
              <a:ext cx="4877202" cy="210228"/>
            </a:xfrm>
            <a:custGeom>
              <a:avLst/>
              <a:gdLst/>
              <a:ahLst/>
              <a:cxnLst/>
              <a:rect l="l" t="t" r="r" b="b"/>
              <a:pathLst>
                <a:path w="4877202" h="210228">
                  <a:moveTo>
                    <a:pt x="0" y="0"/>
                  </a:moveTo>
                  <a:lnTo>
                    <a:pt x="4877202" y="0"/>
                  </a:lnTo>
                  <a:lnTo>
                    <a:pt x="4877202" y="210228"/>
                  </a:lnTo>
                  <a:lnTo>
                    <a:pt x="0" y="210228"/>
                  </a:lnTo>
                  <a:close/>
                </a:path>
              </a:pathLst>
            </a:custGeom>
            <a:gradFill rotWithShape="1">
              <a:gsLst>
                <a:gs pos="0">
                  <a:srgbClr val="0453B9">
                    <a:alpha val="100000"/>
                  </a:srgbClr>
                </a:gs>
                <a:gs pos="100000">
                  <a:srgbClr val="3881DF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678A2420-299F-8591-658D-C1E457CDE817}"/>
                </a:ext>
              </a:extLst>
            </p:cNvPr>
            <p:cNvSpPr txBox="1"/>
            <p:nvPr/>
          </p:nvSpPr>
          <p:spPr>
            <a:xfrm>
              <a:off x="0" y="-66675"/>
              <a:ext cx="4877202" cy="276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20"/>
                </a:lnSpc>
              </a:pPr>
              <a:endParaRPr/>
            </a:p>
          </p:txBody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939EA365-B020-EE7D-873A-AD63433E510A}"/>
              </a:ext>
            </a:extLst>
          </p:cNvPr>
          <p:cNvSpPr txBox="1"/>
          <p:nvPr/>
        </p:nvSpPr>
        <p:spPr>
          <a:xfrm>
            <a:off x="1361638" y="893084"/>
            <a:ext cx="16545362" cy="4109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957"/>
              </a:lnSpc>
            </a:pPr>
            <a:endParaRPr lang="cs-CZ" sz="73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  <a:p>
            <a:pPr algn="l">
              <a:lnSpc>
                <a:spcPts val="7957"/>
              </a:lnSpc>
            </a:pPr>
            <a:r>
              <a:rPr lang="cs-CZ" sz="73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poskytování sociálních služeb – Kontrola nebo efektivní podpora kvality sociálních služeb?</a:t>
            </a:r>
            <a:endParaRPr lang="en-US" sz="73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82856DFB-DDDA-7069-9D53-A5D7DBCD0A80}"/>
              </a:ext>
            </a:extLst>
          </p:cNvPr>
          <p:cNvSpPr txBox="1"/>
          <p:nvPr/>
        </p:nvSpPr>
        <p:spPr>
          <a:xfrm>
            <a:off x="1665380" y="5895496"/>
            <a:ext cx="8015880" cy="548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  <a:spcBef>
                <a:spcPct val="0"/>
              </a:spcBef>
            </a:pPr>
            <a:r>
              <a:rPr lang="cs-CZ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Děkuji Vám za pozornost…</a:t>
            </a:r>
            <a:endParaRPr lang="en-US" sz="3216" b="1" dirty="0">
              <a:solidFill>
                <a:srgbClr val="00000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3EF43E8A-EB1D-CEB5-E6AD-1B43EACA516A}"/>
              </a:ext>
            </a:extLst>
          </p:cNvPr>
          <p:cNvSpPr txBox="1"/>
          <p:nvPr/>
        </p:nvSpPr>
        <p:spPr>
          <a:xfrm>
            <a:off x="1361638" y="7911588"/>
            <a:ext cx="5105802" cy="4423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4"/>
              </a:lnSpc>
              <a:spcBef>
                <a:spcPct val="0"/>
              </a:spcBef>
            </a:pPr>
            <a:r>
              <a:rPr lang="en-US" sz="246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4.11. 2025 v Praze</a:t>
            </a: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F257F417-EE41-245E-C292-D6462D681B78}"/>
              </a:ext>
            </a:extLst>
          </p:cNvPr>
          <p:cNvSpPr txBox="1"/>
          <p:nvPr/>
        </p:nvSpPr>
        <p:spPr>
          <a:xfrm>
            <a:off x="1361638" y="8295616"/>
            <a:ext cx="7966940" cy="583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75"/>
              </a:lnSpc>
              <a:spcBef>
                <a:spcPct val="0"/>
              </a:spcBef>
            </a:pP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Nástroje</a:t>
            </a:r>
            <a:r>
              <a:rPr lang="en-US" sz="3268" b="1" spc="-65" dirty="0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efektivity</a:t>
            </a:r>
            <a:r>
              <a:rPr lang="en-US" sz="3268" b="1" spc="-65" dirty="0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sociálních</a:t>
            </a:r>
            <a:r>
              <a:rPr lang="en-US" sz="3268" b="1" spc="-65" dirty="0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268" b="1" spc="-65" dirty="0" err="1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služeb</a:t>
            </a:r>
            <a:endParaRPr lang="en-US" sz="3268" b="1" spc="-65" dirty="0">
              <a:solidFill>
                <a:srgbClr val="0453B9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B2BA0F04-AD6E-A0DE-13A1-E4AE9120C1D1}"/>
              </a:ext>
            </a:extLst>
          </p:cNvPr>
          <p:cNvSpPr txBox="1"/>
          <p:nvPr/>
        </p:nvSpPr>
        <p:spPr>
          <a:xfrm>
            <a:off x="607279" y="9607996"/>
            <a:ext cx="17442596" cy="39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5" name="Obrázek 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A098DE6-E74A-6BFA-93EA-AA279445CD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6" name="Obrázek 5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FD120E6E-973E-04A5-C71A-D416908A95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79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3EE54-0DD0-FBE8-A888-B6D3166DF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421A075-F9BA-46A4-A3B0-468008EC58C9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FF88D47-AE4D-E015-2702-4C78860E4C7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7EAE073-DB21-821F-F27D-EDB8E1D9A51A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F8C98522-FFB4-6F70-BA21-2C7EAB64A099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3B86F56-4F1B-E913-36BA-064CED17D590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AB9CABB2-FAAF-517A-13FE-267A75A4F353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C26C2AC8-8419-4F13-8F0E-199E7464C951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E778CFC-A13D-905F-A068-3741F3F9F9BA}"/>
              </a:ext>
            </a:extLst>
          </p:cNvPr>
          <p:cNvSpPr txBox="1"/>
          <p:nvPr/>
        </p:nvSpPr>
        <p:spPr>
          <a:xfrm>
            <a:off x="1390212" y="3521052"/>
            <a:ext cx="11696619" cy="32154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Jaké jsou vaše představy a očekávání? 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2800" dirty="0"/>
              <a:t>Hlavně to nějak přežít, ať to dobře dopadne‘?</a:t>
            </a: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565589B6-402C-8A98-05D7-2159EB4266BC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E55DCD5-B4E9-61AB-995C-26A1FAAABB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F47CEC42-8D54-3C18-5053-93C6552748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73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90212" y="3521052"/>
            <a:ext cx="11696619" cy="4132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Mýty o inspekci: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Inspekce může chtít cokoliv.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Inspekce řeší hlavně papíry.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Stačí se dobře připravit.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Inspektoři nerozumí praxi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Vždycky se něco najde…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25096-8C5B-F921-A6BE-E6ED14B6C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A377E56-C647-A3B1-7C25-3664C38F4033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5981CB1-3E07-51CF-E16F-00B15ABED35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328D3D0-1DE5-1580-7EA5-84A1DAFBAE55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3AD8E5EC-3D7A-4EAB-48B4-FBC7277260AB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9548016-2605-5F6D-DD43-1EB8B7AC0A66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D666CAE6-362B-D2F8-712E-7F64CE3EDD0C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05EADDC-D949-BB4D-C736-F782BE0ECAC6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F570D31E-16EB-3A0F-9E71-6015EC9796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407424"/>
              </p:ext>
            </p:extLst>
          </p:nvPr>
        </p:nvGraphicFramePr>
        <p:xfrm>
          <a:off x="1066800" y="4686300"/>
          <a:ext cx="12115800" cy="4373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extovéPole 19">
            <a:extLst>
              <a:ext uri="{FF2B5EF4-FFF2-40B4-BE49-F238E27FC236}">
                <a16:creationId xmlns:a16="http://schemas.microsoft.com/office/drawing/2014/main" id="{10525667-A48B-3012-3969-1A83101D0243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5EFA1B5E-FC3A-FE46-A6F4-7DFD8CE94E1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CCFF3CFF-E69C-07CC-5509-0095298B049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  <p:sp>
        <p:nvSpPr>
          <p:cNvPr id="21" name="Nadpis 20">
            <a:extLst>
              <a:ext uri="{FF2B5EF4-FFF2-40B4-BE49-F238E27FC236}">
                <a16:creationId xmlns:a16="http://schemas.microsoft.com/office/drawing/2014/main" id="{C5735F86-8952-2D89-FAC3-1175E05DC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2" name="Zástupný obsah 21">
            <a:extLst>
              <a:ext uri="{FF2B5EF4-FFF2-40B4-BE49-F238E27FC236}">
                <a16:creationId xmlns:a16="http://schemas.microsoft.com/office/drawing/2014/main" id="{0DC9EA21-2930-4D58-D3DD-40F2AD61A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3771899"/>
            <a:ext cx="12496800" cy="533401"/>
          </a:xfrm>
        </p:spPr>
        <p:txBody>
          <a:bodyPr>
            <a:normAutofit fontScale="2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ts val="36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8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Různé pohledy na inspekci:</a:t>
            </a:r>
            <a:endParaRPr kumimoji="0" lang="cs-CZ" sz="1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704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F281B-BF09-39E9-9CCA-D6D57DB7C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CC3FB57-080C-F661-EACD-C99BC04C896B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4D584C1-8920-3363-2B91-467ACFD76234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8533886-994F-A17B-B84E-74C0B4185DA3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6A79CBA-ABC5-1F77-7E62-4A49BBDFA87A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7109FDB-BD09-49DD-D05B-ED6FDD3F57E8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853860D-EA03-E314-D842-BF6A1815B6A6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1E087DE-F0DD-C84A-9629-855A8BB04D5D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DABCDB34-813E-3954-726C-2833D6E8D9DA}"/>
              </a:ext>
            </a:extLst>
          </p:cNvPr>
          <p:cNvSpPr txBox="1"/>
          <p:nvPr/>
        </p:nvSpPr>
        <p:spPr>
          <a:xfrm>
            <a:off x="1390212" y="3521052"/>
            <a:ext cx="11696619" cy="4132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Případ z praxe: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Podnět rodinného příslušníka.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Obavy o kvalitu péče.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Bezmoc a strach co bude dál…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Rozhodnutí o inspekci bez odkladu.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FBFF02A8-CC59-4472-49BA-42A8D5BA917F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013DA439-5E53-65F0-C34D-BE0147E90F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3DF6927D-BA21-A716-BDA3-5FA2344842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4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D9578-EB3D-1BD1-61EB-64E0828D6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8AE678A-0789-5152-9AF6-9736F14BAC3C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1F2E616-3D71-E4FE-B9CC-82B602ADBB82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06C563B-0609-E44D-A1E2-5230E898EA80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2F250F9C-B44C-CB53-63AA-98786054EDEF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2EF80A2-125C-A667-8338-CE493E24CF27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9FDFC5F9-9DF7-D1D0-8DCB-DA9502F78180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46DF8066-EA40-FC97-03E3-1EB3B2DAD36E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AAA5064-4464-F8A8-7D2C-93A6FC69F693}"/>
              </a:ext>
            </a:extLst>
          </p:cNvPr>
          <p:cNvSpPr txBox="1"/>
          <p:nvPr/>
        </p:nvSpPr>
        <p:spPr>
          <a:xfrm>
            <a:off x="1390212" y="3521052"/>
            <a:ext cx="11696619" cy="3671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Před inspekcí: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Plán inspekcí / realita (INSTRUKCE VRCHNÍ ŘEDITELKY SEKCE 2…Pokyn k provádění inspekce poskytování sociální služeb…).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Zákonný rámec inspekcí sociálních služeb – stanovuje předmět i průběh (inspekce nemůže chtít cokoliv).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Inspekci je možné realizovat pouze na základě pověření.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31F04A7-DD0D-B474-5E01-1E7B73805BAC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CFEF0B16-7492-3312-A57B-7DEFC3B6BD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3ECE7A3E-7248-0445-1C6C-D1BC5ECE93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99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8DF80-2A56-DFD3-0611-F686C233F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C6B3E34-FA7D-C7C1-DD31-23C1CE061BA8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BFA7362-418C-795A-4090-50AF19E3A29C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9E9AE06-BF6C-AD5B-1F35-CDF6B7162849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C3138CA2-473F-98D9-105F-2546AC568BF9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6EC15C5-EC84-8F30-EE0C-4546E0AC5F26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E869536-C5FC-6664-FB6C-E2FB47DF0D1C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4DB1C24-5326-6B46-B342-6DE3961EAC26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30F9FBE-596D-6E21-8162-E52922C7A315}"/>
              </a:ext>
            </a:extLst>
          </p:cNvPr>
          <p:cNvSpPr txBox="1"/>
          <p:nvPr/>
        </p:nvSpPr>
        <p:spPr>
          <a:xfrm>
            <a:off x="1390212" y="3521052"/>
            <a:ext cx="11696619" cy="69029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Předmět inspekce: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Základní – „</a:t>
            </a:r>
            <a:r>
              <a:rPr lang="cs-CZ" sz="26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nepodkročitelný</a:t>
            </a: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rozsah“: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sjednání sociální služby,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smlouva a postup jejího uzavření,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plánování průběhu poskytování sociální služby,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dodržování práv klientů (včetně OOP a detence),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stížnosti,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úhrada za poskytování sociální služby. </a:t>
            </a: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lvl="1" algn="just">
              <a:lnSpc>
                <a:spcPts val="3640"/>
              </a:lnSpc>
              <a:spcBef>
                <a:spcPct val="0"/>
              </a:spcBef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Mění se dle druhu inspekce (základní předmět je možné zúžit i rozšířit).</a:t>
            </a:r>
          </a:p>
          <a:p>
            <a:pPr marL="914400" lvl="1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9D5409E-98AC-6B3A-0895-EA8CF7F1D72C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21C09C7-05F5-369E-B5E9-100ED9E3EF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EF1443D5-75B6-B8D5-AD56-5C10FC8FE9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66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7EF9C-4D20-27D2-5EF9-9B5BD9B7E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4E2D2B6-8044-9887-D327-3B1F88B76C87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F1B99BA-E171-8E7C-00F7-3D8E33FFCED7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EFFB23A-B074-4929-5A5D-7503EC298493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1B9ACAF-EDDF-D37B-A032-8CC12717CA0E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CCA21255-8628-082E-30BE-5EC64AF93545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0B9559D2-1974-C993-9D6E-1D57FBA276F2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8527B477-4938-FC66-29EE-4FADE78AAFCC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DB8D0DF-E1CC-788B-DF2F-C8702234B7E6}"/>
              </a:ext>
            </a:extLst>
          </p:cNvPr>
          <p:cNvSpPr txBox="1"/>
          <p:nvPr/>
        </p:nvSpPr>
        <p:spPr>
          <a:xfrm>
            <a:off x="1390212" y="3521052"/>
            <a:ext cx="11696619" cy="64412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Během místního šetření: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Zahájení – Informování poskytovatele o jeho právech i právech inspekční skupiny/dojednání průběhu.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Rozhovory s klienty (Rozhovor jako jeden ze zdrojů zjištění).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Rozhovory /diskuse se zaměstnanci (Je důležité vědět co, jak a  proč dělám).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Pozorování praxe.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Studium vnitřních pravidel i osobní dokumentace klientů (Přiměřeně a pravdivě vedená dokumentace chrání poskytovatele, zaměstnance i klienty).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278E275-0848-8C58-768B-E94B545F0F46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54F4989-8A36-6174-5581-A1074E55C8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EF04DA9-7DF6-AD59-BDC1-C03565E388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65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12150-DA48-20CD-11C2-6C06577B9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7BD76B4-FEAE-5811-1678-9381DC0A3A54}"/>
              </a:ext>
            </a:extLst>
          </p:cNvPr>
          <p:cNvGrpSpPr/>
          <p:nvPr/>
        </p:nvGrpSpPr>
        <p:grpSpPr>
          <a:xfrm>
            <a:off x="0" y="1721773"/>
            <a:ext cx="13411200" cy="1718283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696F38C-4212-53AD-3537-3D5058754A2B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79F26DC-BD4C-3ED5-4F0B-36BF37D66AC3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0E3E22D6-F54A-8B7A-1439-283F79A45F4C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D930CBA-7CDA-91FC-DF56-20CFDE6A1A2C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15CA352-2C66-6518-D48C-43FB85CCAD92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6A02AC06-CE8A-799E-D1F9-7BBABD36C0A8}"/>
              </a:ext>
            </a:extLst>
          </p:cNvPr>
          <p:cNvSpPr txBox="1"/>
          <p:nvPr/>
        </p:nvSpPr>
        <p:spPr>
          <a:xfrm>
            <a:off x="1390212" y="1494151"/>
            <a:ext cx="12249588" cy="1297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50000"/>
              </a:lnSpc>
            </a:pPr>
            <a:r>
              <a:rPr lang="cs-CZ" sz="40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Inspekce - kontrola nebo podpora kvality?</a:t>
            </a:r>
            <a:endParaRPr lang="en-US" sz="40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603E1BC-A875-CFB1-AE26-C84F2D97B5F5}"/>
              </a:ext>
            </a:extLst>
          </p:cNvPr>
          <p:cNvSpPr txBox="1"/>
          <p:nvPr/>
        </p:nvSpPr>
        <p:spPr>
          <a:xfrm>
            <a:off x="1390212" y="3521052"/>
            <a:ext cx="11696619" cy="59795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cs-CZ" sz="32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Jak inspekce probíhá: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3200" b="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Snaha o dialog  - inspekční tým se snaží porozumět praxi poskytovatele. 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Každá služba je jiná. Bez pochopení kontextu by výstup z kontroly nedával smysl.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Hledání nesouladu se zákonem = kontrola.</a:t>
            </a: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Popis a vysvětlení pohledu = podpora.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just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06C1609-EE22-2D3E-6628-6BA86846E914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52E25704-D654-8C7B-1CC7-E5796235F9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E8C3DB55-85BE-6D38-B091-866F78DF85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9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5304</TotalTime>
  <Words>951</Words>
  <Application>Microsoft Office PowerPoint</Application>
  <PresentationFormat>Vlastní</PresentationFormat>
  <Paragraphs>174</Paragraphs>
  <Slides>16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Poppins Medium</vt:lpstr>
      <vt:lpstr>Calibri</vt:lpstr>
      <vt:lpstr>Aptos</vt:lpstr>
      <vt:lpstr>Poppins</vt:lpstr>
      <vt:lpstr>Poppins Bold</vt:lpstr>
      <vt:lpstr>Arial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návrhu Text odstavce</dc:title>
  <dc:creator>Jana Dvouletá</dc:creator>
  <cp:lastModifiedBy>Hrůšová Kukeňová Kateřina Mgr. (MPSV)</cp:lastModifiedBy>
  <cp:revision>16</cp:revision>
  <dcterms:created xsi:type="dcterms:W3CDTF">2006-08-16T00:00:00Z</dcterms:created>
  <dcterms:modified xsi:type="dcterms:W3CDTF">2026-04-10T07:39:28Z</dcterms:modified>
  <dc:identifier>DAGywRX9yuc</dc:identifier>
</cp:coreProperties>
</file>